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58" r:id="rId5"/>
    <p:sldId id="270" r:id="rId6"/>
    <p:sldId id="260" r:id="rId7"/>
    <p:sldId id="277" r:id="rId8"/>
    <p:sldId id="290" r:id="rId9"/>
    <p:sldId id="289" r:id="rId10"/>
    <p:sldId id="279" r:id="rId11"/>
    <p:sldId id="280" r:id="rId12"/>
    <p:sldId id="282" r:id="rId13"/>
    <p:sldId id="287" r:id="rId14"/>
    <p:sldId id="288" r:id="rId15"/>
    <p:sldId id="281" r:id="rId16"/>
    <p:sldId id="273" r:id="rId1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CB1C-C060-47E5-B35F-CB03A59DCD93}" type="datetimeFigureOut">
              <a:rPr lang="pt-PT" smtClean="0"/>
              <a:t>10/09/2018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79EE-E0BF-471A-AFC3-358726A07F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049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CB1C-C060-47E5-B35F-CB03A59DCD93}" type="datetimeFigureOut">
              <a:rPr lang="pt-PT" smtClean="0"/>
              <a:t>10/09/2018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79EE-E0BF-471A-AFC3-358726A07F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717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CB1C-C060-47E5-B35F-CB03A59DCD93}" type="datetimeFigureOut">
              <a:rPr lang="pt-PT" smtClean="0"/>
              <a:t>10/09/2018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79EE-E0BF-471A-AFC3-358726A07F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128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CB1C-C060-47E5-B35F-CB03A59DCD93}" type="datetimeFigureOut">
              <a:rPr lang="pt-PT" smtClean="0"/>
              <a:t>10/09/2018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79EE-E0BF-471A-AFC3-358726A07F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814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CB1C-C060-47E5-B35F-CB03A59DCD93}" type="datetimeFigureOut">
              <a:rPr lang="pt-PT" smtClean="0"/>
              <a:t>10/09/2018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79EE-E0BF-471A-AFC3-358726A07F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698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CB1C-C060-47E5-B35F-CB03A59DCD93}" type="datetimeFigureOut">
              <a:rPr lang="pt-PT" smtClean="0"/>
              <a:t>10/09/2018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79EE-E0BF-471A-AFC3-358726A07F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0634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CB1C-C060-47E5-B35F-CB03A59DCD93}" type="datetimeFigureOut">
              <a:rPr lang="pt-PT" smtClean="0"/>
              <a:t>10/09/2018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79EE-E0BF-471A-AFC3-358726A07F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646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CB1C-C060-47E5-B35F-CB03A59DCD93}" type="datetimeFigureOut">
              <a:rPr lang="pt-PT" smtClean="0"/>
              <a:t>10/09/2018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79EE-E0BF-471A-AFC3-358726A07F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71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CB1C-C060-47E5-B35F-CB03A59DCD93}" type="datetimeFigureOut">
              <a:rPr lang="pt-PT" smtClean="0"/>
              <a:t>10/09/2018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79EE-E0BF-471A-AFC3-358726A07F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433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CB1C-C060-47E5-B35F-CB03A59DCD93}" type="datetimeFigureOut">
              <a:rPr lang="pt-PT" smtClean="0"/>
              <a:t>10/09/2018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79EE-E0BF-471A-AFC3-358726A07F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9619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CB1C-C060-47E5-B35F-CB03A59DCD93}" type="datetimeFigureOut">
              <a:rPr lang="pt-PT" smtClean="0"/>
              <a:t>10/09/2018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79EE-E0BF-471A-AFC3-358726A07F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1282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9CB1C-C060-47E5-B35F-CB03A59DCD93}" type="datetimeFigureOut">
              <a:rPr lang="pt-PT" smtClean="0"/>
              <a:t>10/09/2018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A79EE-E0BF-471A-AFC3-358726A07F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434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529934"/>
            <a:ext cx="9144000" cy="955952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APROVEITAMENTO HIDROELÉCTRICO DE CACULO CABAÇA</a:t>
            </a:r>
            <a:endParaRPr lang="pt-PT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300700"/>
            <a:ext cx="9144000" cy="978200"/>
          </a:xfrm>
        </p:spPr>
        <p:txBody>
          <a:bodyPr>
            <a:normAutofit/>
          </a:bodyPr>
          <a:lstStyle/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HIDROELÉCTRICA E SISTEMA DE TRANSPORTE ASSOCIADO 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013622"/>
            <a:ext cx="12192000" cy="8443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Ministério da Energia e Águas: Conselho Consultivo – Saurimo 2018</a:t>
            </a:r>
          </a:p>
        </p:txBody>
      </p:sp>
      <p:pic>
        <p:nvPicPr>
          <p:cNvPr id="5" name="Imagem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7" y="0"/>
            <a:ext cx="1711036" cy="531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253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84855" y="212722"/>
            <a:ext cx="10515600" cy="7016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pt-PT" altLang="pt-PT" sz="1800" b="1" dirty="0">
                <a:solidFill>
                  <a:schemeClr val="bg1"/>
                </a:solidFill>
              </a:rPr>
              <a:t>Obras do Desvio do </a:t>
            </a:r>
            <a:r>
              <a:rPr lang="pt-PT" altLang="pt-PT" sz="1800" b="1" dirty="0" smtClean="0">
                <a:solidFill>
                  <a:schemeClr val="bg1"/>
                </a:solidFill>
              </a:rPr>
              <a:t>Rio</a:t>
            </a:r>
            <a:endParaRPr lang="en-US" altLang="pt-PT" sz="1800" b="1" dirty="0">
              <a:solidFill>
                <a:schemeClr val="bg1"/>
              </a:solidFill>
            </a:endParaRPr>
          </a:p>
        </p:txBody>
      </p:sp>
      <p:pic>
        <p:nvPicPr>
          <p:cNvPr id="7" name="Picture 3" descr="C:\Users\mcsc.COBA\AppData\Local\Microsoft\Windows\INetCache\Content.Word\DESVIO_PROVISORIO_ESQUEMA.JPG">
            <a:extLst>
              <a:ext uri="{FF2B5EF4-FFF2-40B4-BE49-F238E27FC236}">
                <a16:creationId xmlns:a16="http://schemas.microsoft.com/office/drawing/2014/main" xmlns="" id="{F5C2192F-6EA6-4966-B991-C2F5B438CC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90" y="2588719"/>
            <a:ext cx="3458202" cy="2097017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lumMod val="6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0800455" y="212722"/>
            <a:ext cx="1065963" cy="7016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38" y="375106"/>
            <a:ext cx="942107" cy="269130"/>
          </a:xfrm>
          <a:prstGeom prst="rect">
            <a:avLst/>
          </a:prstGeom>
          <a:noFill/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13C50D59-FCAF-4D2D-95B7-DCF9F71FD9AE}"/>
              </a:ext>
            </a:extLst>
          </p:cNvPr>
          <p:cNvSpPr/>
          <p:nvPr/>
        </p:nvSpPr>
        <p:spPr>
          <a:xfrm>
            <a:off x="461502" y="1079548"/>
            <a:ext cx="452697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US" sz="1600" b="1" dirty="0" err="1" smtClean="0">
                <a:solidFill>
                  <a:schemeClr val="accent5"/>
                </a:solidFill>
                <a:latin typeface="+mj-lt"/>
              </a:rPr>
              <a:t>Situação</a:t>
            </a:r>
            <a:r>
              <a:rPr lang="en-US" sz="1600" b="1" dirty="0" smtClean="0">
                <a:solidFill>
                  <a:schemeClr val="accent5"/>
                </a:solidFill>
                <a:latin typeface="+mj-lt"/>
              </a:rPr>
              <a:t> de Projecto</a:t>
            </a: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Túnel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Desvio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1 – 357 m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Túnel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Desvio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2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–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415 m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13C50D59-FCAF-4D2D-95B7-DCF9F71FD9AE}"/>
              </a:ext>
            </a:extLst>
          </p:cNvPr>
          <p:cNvSpPr/>
          <p:nvPr/>
        </p:nvSpPr>
        <p:spPr>
          <a:xfrm>
            <a:off x="7349837" y="1027155"/>
            <a:ext cx="452697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US" sz="1600" b="1" dirty="0" err="1" smtClean="0">
                <a:solidFill>
                  <a:schemeClr val="accent5"/>
                </a:solidFill>
                <a:latin typeface="+mj-lt"/>
              </a:rPr>
              <a:t>Situação</a:t>
            </a:r>
            <a:r>
              <a:rPr lang="en-US" sz="1600" b="1" dirty="0" smtClean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  <a:latin typeface="+mj-lt"/>
              </a:rPr>
              <a:t>em</a:t>
            </a:r>
            <a:r>
              <a:rPr lang="en-US" sz="1600" b="1" dirty="0" smtClean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  <a:latin typeface="+mj-lt"/>
              </a:rPr>
              <a:t>Obra</a:t>
            </a:r>
            <a:r>
              <a:rPr lang="en-US" sz="1600" b="1" dirty="0" smtClean="0">
                <a:solidFill>
                  <a:schemeClr val="accent5"/>
                </a:solidFill>
                <a:latin typeface="+mj-lt"/>
              </a:rPr>
              <a:t> </a:t>
            </a: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Escavação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Tratamento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Entrada dos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Túneis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Estabilização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Talude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Saída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dos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Túneis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9" name="Marcador de Posição de Conteúdo 1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09" y="2352297"/>
            <a:ext cx="2823730" cy="211779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173" y="4561045"/>
            <a:ext cx="2798948" cy="209921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91" y="2341906"/>
            <a:ext cx="2823730" cy="211779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Seta curvada para cima 21"/>
          <p:cNvSpPr/>
          <p:nvPr/>
        </p:nvSpPr>
        <p:spPr>
          <a:xfrm>
            <a:off x="3522518" y="4935682"/>
            <a:ext cx="3827319" cy="1371600"/>
          </a:xfrm>
          <a:prstGeom prst="curvedUpArrow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5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84855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1800" b="1" dirty="0" smtClean="0">
              <a:solidFill>
                <a:schemeClr val="bg1"/>
              </a:solidFill>
            </a:endParaRPr>
          </a:p>
          <a:p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en-US" altLang="pt-PT" sz="1800" b="1" dirty="0" err="1">
                <a:solidFill>
                  <a:schemeClr val="bg1"/>
                </a:solidFill>
              </a:rPr>
              <a:t>Obra</a:t>
            </a:r>
            <a:r>
              <a:rPr lang="en-US" altLang="pt-PT" sz="1800" b="1" dirty="0">
                <a:solidFill>
                  <a:schemeClr val="bg1"/>
                </a:solidFill>
              </a:rPr>
              <a:t> Principal – </a:t>
            </a:r>
            <a:r>
              <a:rPr lang="en-US" altLang="pt-PT" sz="1800" b="1" dirty="0" err="1">
                <a:solidFill>
                  <a:schemeClr val="bg1"/>
                </a:solidFill>
              </a:rPr>
              <a:t>Túnel</a:t>
            </a:r>
            <a:r>
              <a:rPr lang="en-US" altLang="pt-PT" sz="1800" b="1" dirty="0">
                <a:solidFill>
                  <a:schemeClr val="bg1"/>
                </a:solidFill>
              </a:rPr>
              <a:t> de </a:t>
            </a:r>
            <a:r>
              <a:rPr lang="en-US" altLang="pt-PT" sz="1800" b="1" dirty="0" err="1">
                <a:solidFill>
                  <a:schemeClr val="bg1"/>
                </a:solidFill>
              </a:rPr>
              <a:t>Acesso</a:t>
            </a:r>
            <a:r>
              <a:rPr lang="en-US" altLang="pt-PT" sz="1800" b="1" dirty="0">
                <a:solidFill>
                  <a:schemeClr val="bg1"/>
                </a:solidFill>
              </a:rPr>
              <a:t> à Central Principal</a:t>
            </a:r>
          </a:p>
          <a:p>
            <a:endParaRPr lang="pt-PT" sz="1800" b="1" dirty="0" smtClean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03" y="2591666"/>
            <a:ext cx="4134606" cy="310095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90" y="2591666"/>
            <a:ext cx="5517942" cy="3103843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3C50D59-FCAF-4D2D-95B7-DCF9F71FD9AE}"/>
              </a:ext>
            </a:extLst>
          </p:cNvPr>
          <p:cNvSpPr/>
          <p:nvPr/>
        </p:nvSpPr>
        <p:spPr>
          <a:xfrm>
            <a:off x="927709" y="1381640"/>
            <a:ext cx="67044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Escavação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Tratamento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Entrada do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Túnel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Acesso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à central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princial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Execução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Drenos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Taludes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Túnel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Acesso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à central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princial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800455" y="212722"/>
            <a:ext cx="1065963" cy="697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38" y="375106"/>
            <a:ext cx="942107" cy="269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29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arredondado 6"/>
          <p:cNvSpPr/>
          <p:nvPr/>
        </p:nvSpPr>
        <p:spPr>
          <a:xfrm>
            <a:off x="6249243" y="2119745"/>
            <a:ext cx="4471939" cy="228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tângulo arredondado 1"/>
          <p:cNvSpPr/>
          <p:nvPr/>
        </p:nvSpPr>
        <p:spPr>
          <a:xfrm>
            <a:off x="474134" y="2119745"/>
            <a:ext cx="4471939" cy="228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84855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1800" b="1" dirty="0" smtClean="0">
              <a:solidFill>
                <a:schemeClr val="bg1"/>
              </a:solidFill>
            </a:endParaRPr>
          </a:p>
          <a:p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en-US" altLang="pt-PT" sz="1800" b="1" dirty="0" err="1" smtClean="0">
                <a:solidFill>
                  <a:schemeClr val="bg1"/>
                </a:solidFill>
              </a:rPr>
              <a:t>Avanço</a:t>
            </a:r>
            <a:r>
              <a:rPr lang="en-US" altLang="pt-PT" sz="1800" b="1" dirty="0" smtClean="0">
                <a:solidFill>
                  <a:schemeClr val="bg1"/>
                </a:solidFill>
              </a:rPr>
              <a:t> </a:t>
            </a:r>
            <a:r>
              <a:rPr lang="en-US" altLang="pt-PT" sz="1800" b="1" dirty="0" err="1">
                <a:solidFill>
                  <a:schemeClr val="bg1"/>
                </a:solidFill>
              </a:rPr>
              <a:t>Físico</a:t>
            </a:r>
            <a:r>
              <a:rPr lang="en-US" altLang="pt-PT" sz="1800" b="1" dirty="0">
                <a:solidFill>
                  <a:schemeClr val="bg1"/>
                </a:solidFill>
              </a:rPr>
              <a:t>  e </a:t>
            </a:r>
            <a:r>
              <a:rPr lang="en-US" altLang="pt-PT" sz="1800" b="1" dirty="0" err="1">
                <a:solidFill>
                  <a:schemeClr val="bg1"/>
                </a:solidFill>
              </a:rPr>
              <a:t>Mão</a:t>
            </a:r>
            <a:r>
              <a:rPr lang="en-US" altLang="pt-PT" sz="1800" b="1" dirty="0">
                <a:solidFill>
                  <a:schemeClr val="bg1"/>
                </a:solidFill>
              </a:rPr>
              <a:t> de </a:t>
            </a:r>
            <a:r>
              <a:rPr lang="en-US" altLang="pt-PT" sz="1800" b="1" dirty="0" err="1">
                <a:solidFill>
                  <a:schemeClr val="bg1"/>
                </a:solidFill>
              </a:rPr>
              <a:t>Obra</a:t>
            </a:r>
            <a:r>
              <a:rPr lang="en-US" altLang="pt-PT" sz="1800" b="1" dirty="0">
                <a:solidFill>
                  <a:schemeClr val="bg1"/>
                </a:solidFill>
              </a:rPr>
              <a:t> </a:t>
            </a:r>
          </a:p>
          <a:p>
            <a:endParaRPr lang="pt-PT" sz="18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13C50D59-FCAF-4D2D-95B7-DCF9F71FD9AE}"/>
              </a:ext>
            </a:extLst>
          </p:cNvPr>
          <p:cNvSpPr/>
          <p:nvPr/>
        </p:nvSpPr>
        <p:spPr>
          <a:xfrm>
            <a:off x="474134" y="2332480"/>
            <a:ext cx="567728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Execução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Física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da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Obra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Desvio Provisório Construção Civil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– 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29,69 % 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Empreitada Principal Construção Civil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 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0,74 % </a:t>
            </a: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Equipamento  Electromecânico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– 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0,00 % </a:t>
            </a: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pt-PT" b="1" dirty="0" smtClean="0">
                <a:solidFill>
                  <a:schemeClr val="accent2"/>
                </a:solidFill>
                <a:latin typeface="+mj-lt"/>
              </a:rPr>
              <a:t>AVANÇO FÍSICO GLOBAL – 1,32 %</a:t>
            </a:r>
            <a:endParaRPr lang="pt-PT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3C50D59-FCAF-4D2D-95B7-DCF9F71FD9AE}"/>
              </a:ext>
            </a:extLst>
          </p:cNvPr>
          <p:cNvSpPr/>
          <p:nvPr/>
        </p:nvSpPr>
        <p:spPr>
          <a:xfrm>
            <a:off x="6601306" y="2399742"/>
            <a:ext cx="379306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Mão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Obra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Nacional – 418 (61,7%)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Expetriada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260 (38,3%)</a:t>
            </a: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solidFill>
                  <a:schemeClr val="accent2"/>
                </a:solidFill>
                <a:latin typeface="+mj-lt"/>
              </a:rPr>
              <a:t>TOTAL – 678</a:t>
            </a:r>
            <a:endParaRPr lang="en-US" sz="16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800455" y="212722"/>
            <a:ext cx="1065963" cy="697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38" y="375106"/>
            <a:ext cx="942107" cy="269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026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84855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en-US" altLang="pt-PT" sz="1800" b="1" dirty="0">
                <a:solidFill>
                  <a:schemeClr val="bg1"/>
                </a:solidFill>
              </a:rPr>
              <a:t>Sistema de </a:t>
            </a:r>
            <a:r>
              <a:rPr lang="en-US" altLang="pt-PT" sz="1800" b="1" dirty="0" err="1">
                <a:solidFill>
                  <a:schemeClr val="bg1"/>
                </a:solidFill>
              </a:rPr>
              <a:t>Transporte</a:t>
            </a:r>
            <a:r>
              <a:rPr lang="en-US" altLang="pt-PT" sz="1800" b="1" dirty="0">
                <a:solidFill>
                  <a:schemeClr val="bg1"/>
                </a:solidFill>
              </a:rPr>
              <a:t> </a:t>
            </a:r>
            <a:r>
              <a:rPr lang="en-US" altLang="pt-PT" sz="1800" b="1" dirty="0" err="1">
                <a:solidFill>
                  <a:schemeClr val="bg1"/>
                </a:solidFill>
              </a:rPr>
              <a:t>Associado</a:t>
            </a:r>
            <a:r>
              <a:rPr lang="en-US" altLang="pt-PT" sz="1800" b="1" dirty="0">
                <a:solidFill>
                  <a:schemeClr val="bg1"/>
                </a:solidFill>
              </a:rPr>
              <a:t> a </a:t>
            </a:r>
            <a:r>
              <a:rPr lang="en-US" altLang="pt-PT" sz="1800" b="1" dirty="0" smtClean="0">
                <a:solidFill>
                  <a:schemeClr val="bg1"/>
                </a:solidFill>
              </a:rPr>
              <a:t>Caculo </a:t>
            </a:r>
            <a:r>
              <a:rPr lang="en-US" altLang="pt-PT" sz="1800" b="1" dirty="0" err="1" smtClean="0">
                <a:solidFill>
                  <a:schemeClr val="bg1"/>
                </a:solidFill>
              </a:rPr>
              <a:t>Cabaça</a:t>
            </a:r>
            <a:endParaRPr lang="pt-PT" sz="1800" b="1" dirty="0" smtClean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8" b="6058"/>
          <a:stretch/>
        </p:blipFill>
        <p:spPr>
          <a:xfrm>
            <a:off x="4267200" y="1354667"/>
            <a:ext cx="6533255" cy="3826933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3C50D59-FCAF-4D2D-95B7-DCF9F71FD9AE}"/>
              </a:ext>
            </a:extLst>
          </p:cNvPr>
          <p:cNvSpPr/>
          <p:nvPr/>
        </p:nvSpPr>
        <p:spPr>
          <a:xfrm>
            <a:off x="474134" y="1709029"/>
            <a:ext cx="379306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Concepção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Geral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 Sistema de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Transporte</a:t>
            </a:r>
            <a:endParaRPr lang="en-GB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Eixos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Principais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Escoamento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para Luanda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Escoamento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para Centro-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Sul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Escoamento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para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Sul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Electrificação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Localidades</a:t>
            </a:r>
            <a:endParaRPr 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70542" y="5456712"/>
            <a:ext cx="75850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Estudo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Viabilidade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Projecto Base e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Caderno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Encargos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Estão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em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fase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Contratação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486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84855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en-US" altLang="pt-PT" sz="1800" b="1" dirty="0">
                <a:solidFill>
                  <a:schemeClr val="bg1"/>
                </a:solidFill>
              </a:rPr>
              <a:t>Sistema de </a:t>
            </a:r>
            <a:r>
              <a:rPr lang="en-US" altLang="pt-PT" sz="1800" b="1" dirty="0" err="1">
                <a:solidFill>
                  <a:schemeClr val="bg1"/>
                </a:solidFill>
              </a:rPr>
              <a:t>Transporte</a:t>
            </a:r>
            <a:r>
              <a:rPr lang="en-US" altLang="pt-PT" sz="1800" b="1" dirty="0">
                <a:solidFill>
                  <a:schemeClr val="bg1"/>
                </a:solidFill>
              </a:rPr>
              <a:t> </a:t>
            </a:r>
            <a:r>
              <a:rPr lang="en-US" altLang="pt-PT" sz="1800" b="1" dirty="0" err="1">
                <a:solidFill>
                  <a:schemeClr val="bg1"/>
                </a:solidFill>
              </a:rPr>
              <a:t>Associado</a:t>
            </a:r>
            <a:r>
              <a:rPr lang="en-US" altLang="pt-PT" sz="1800" b="1" dirty="0">
                <a:solidFill>
                  <a:schemeClr val="bg1"/>
                </a:solidFill>
              </a:rPr>
              <a:t> a </a:t>
            </a:r>
            <a:r>
              <a:rPr lang="en-US" altLang="pt-PT" sz="1800" b="1" dirty="0" smtClean="0">
                <a:solidFill>
                  <a:schemeClr val="bg1"/>
                </a:solidFill>
              </a:rPr>
              <a:t>Caculo</a:t>
            </a:r>
            <a:endParaRPr lang="pt-PT" sz="1800" b="1" dirty="0" smtClean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329" y="1104147"/>
            <a:ext cx="4752715" cy="3913623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3C50D59-FCAF-4D2D-95B7-DCF9F71FD9AE}"/>
              </a:ext>
            </a:extLst>
          </p:cNvPr>
          <p:cNvSpPr/>
          <p:nvPr/>
        </p:nvSpPr>
        <p:spPr>
          <a:xfrm>
            <a:off x="554920" y="1177945"/>
            <a:ext cx="638123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Cenário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Após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Integração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Caculo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Cabaça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Diagrama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Rede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400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kV: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LT Laúca –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Cambuta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LT Laúca –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Cambuta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Bita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LT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Laúca –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Bita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solidFill>
                  <a:schemeClr val="accent2"/>
                </a:solidFill>
                <a:latin typeface="+mj-lt"/>
              </a:rPr>
              <a:t>LT Caculo </a:t>
            </a:r>
            <a:r>
              <a:rPr lang="en-US" sz="1600" b="1" dirty="0" err="1" smtClean="0">
                <a:solidFill>
                  <a:schemeClr val="accent2"/>
                </a:solidFill>
                <a:latin typeface="+mj-lt"/>
              </a:rPr>
              <a:t>Cabaça</a:t>
            </a:r>
            <a:r>
              <a:rPr lang="en-US" sz="1600" b="1" dirty="0" smtClean="0">
                <a:solidFill>
                  <a:schemeClr val="accent2"/>
                </a:solidFill>
                <a:latin typeface="+mj-lt"/>
              </a:rPr>
              <a:t> – Laúca</a:t>
            </a: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LT Caculo 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Cabaça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 – </a:t>
            </a:r>
            <a:r>
              <a:rPr lang="en-US" sz="1600" b="1" dirty="0" err="1" smtClean="0">
                <a:solidFill>
                  <a:schemeClr val="accent2"/>
                </a:solidFill>
                <a:latin typeface="+mj-lt"/>
              </a:rPr>
              <a:t>Cambuta</a:t>
            </a:r>
            <a:endParaRPr lang="en-US" sz="1600" b="1" dirty="0" smtClean="0">
              <a:solidFill>
                <a:schemeClr val="accent2"/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LT Caculo 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Cabaça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 – </a:t>
            </a:r>
            <a:r>
              <a:rPr lang="en-US" sz="1600" b="1" dirty="0" err="1" smtClean="0">
                <a:solidFill>
                  <a:schemeClr val="accent2"/>
                </a:solidFill>
                <a:latin typeface="+mj-lt"/>
              </a:rPr>
              <a:t>Cambuta</a:t>
            </a:r>
            <a:r>
              <a:rPr lang="en-US" sz="16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1600" b="1" dirty="0" smtClean="0">
                <a:solidFill>
                  <a:schemeClr val="accent2"/>
                </a:solidFill>
                <a:latin typeface="+mj-lt"/>
              </a:rPr>
              <a:t>–</a:t>
            </a:r>
            <a:r>
              <a:rPr lang="en-US" sz="1600" b="1" dirty="0" err="1" smtClean="0">
                <a:solidFill>
                  <a:schemeClr val="accent2"/>
                </a:solidFill>
                <a:latin typeface="+mj-lt"/>
              </a:rPr>
              <a:t>Bita</a:t>
            </a:r>
            <a:endParaRPr lang="en-US" sz="1600" b="1" dirty="0" smtClean="0">
              <a:solidFill>
                <a:schemeClr val="accent2"/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LT Caculo </a:t>
            </a:r>
            <a:r>
              <a:rPr lang="en-US" sz="1600" b="1" dirty="0" err="1" smtClean="0">
                <a:solidFill>
                  <a:schemeClr val="accent2"/>
                </a:solidFill>
                <a:latin typeface="+mj-lt"/>
              </a:rPr>
              <a:t>Cabaça</a:t>
            </a:r>
            <a:r>
              <a:rPr lang="en-US" sz="1600" b="1" dirty="0" smtClean="0">
                <a:solidFill>
                  <a:schemeClr val="accent2"/>
                </a:solidFill>
                <a:latin typeface="+mj-lt"/>
              </a:rPr>
              <a:t>–</a:t>
            </a:r>
            <a:r>
              <a:rPr lang="en-US" sz="1600" b="1" dirty="0" err="1" smtClean="0">
                <a:solidFill>
                  <a:schemeClr val="accent2"/>
                </a:solidFill>
                <a:latin typeface="+mj-lt"/>
              </a:rPr>
              <a:t>Cambuta</a:t>
            </a:r>
            <a:r>
              <a:rPr lang="en-US" sz="1600" b="1" dirty="0" smtClean="0">
                <a:solidFill>
                  <a:schemeClr val="accent2"/>
                </a:solidFill>
                <a:latin typeface="+mj-lt"/>
              </a:rPr>
              <a:t>–</a:t>
            </a:r>
            <a:r>
              <a:rPr lang="en-US" sz="1600" b="1" dirty="0" err="1" smtClean="0">
                <a:solidFill>
                  <a:schemeClr val="accent2"/>
                </a:solidFill>
                <a:latin typeface="+mj-lt"/>
              </a:rPr>
              <a:t>Gabela</a:t>
            </a:r>
            <a:endParaRPr lang="en-US" sz="1600" b="1" dirty="0">
              <a:solidFill>
                <a:schemeClr val="accent2"/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LT Caculo 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Cabaça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–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Cambuta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–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Gabela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– Nova 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Biópio</a:t>
            </a:r>
            <a:endParaRPr lang="en-US" sz="1600" b="1" dirty="0">
              <a:solidFill>
                <a:schemeClr val="accent2"/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LT Caculo 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Cabaça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–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Cambuta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–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Gabela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– Nova 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Biópio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– 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Lubango</a:t>
            </a:r>
            <a:endParaRPr lang="en-US" sz="1600" b="1" dirty="0">
              <a:solidFill>
                <a:schemeClr val="accent2"/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>
                <a:solidFill>
                  <a:schemeClr val="accent2"/>
                </a:solidFill>
                <a:latin typeface="+mj-lt"/>
              </a:rPr>
              <a:t>LT Caculo 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Cabaça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–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Cambuta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–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Gabela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– Nova 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Biópio</a:t>
            </a:r>
            <a:r>
              <a:rPr lang="en-US" sz="1600" b="1" dirty="0">
                <a:solidFill>
                  <a:schemeClr val="accent2"/>
                </a:solidFill>
                <a:latin typeface="+mj-lt"/>
              </a:rPr>
              <a:t>– </a:t>
            </a:r>
            <a:r>
              <a:rPr lang="en-US" sz="1600" b="1" dirty="0" err="1">
                <a:solidFill>
                  <a:schemeClr val="accent2"/>
                </a:solidFill>
                <a:latin typeface="+mj-lt"/>
              </a:rPr>
              <a:t>Lubango-Cahama</a:t>
            </a:r>
            <a:endParaRPr lang="en-US" sz="1600" b="1" dirty="0">
              <a:solidFill>
                <a:schemeClr val="accent2"/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Ampliação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Gabela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Nova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Biópio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Lubango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Nova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Construção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Cahama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800455" y="212722"/>
            <a:ext cx="1065963" cy="697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38" y="375106"/>
            <a:ext cx="942107" cy="269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471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84855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1800" b="1" dirty="0" smtClean="0">
              <a:solidFill>
                <a:schemeClr val="bg1"/>
              </a:solidFill>
            </a:endParaRPr>
          </a:p>
          <a:p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en-US" altLang="pt-PT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pt-PT" sz="1800" b="1" dirty="0" err="1">
                <a:solidFill>
                  <a:schemeClr val="bg1"/>
                </a:solidFill>
              </a:rPr>
              <a:t>Impactos</a:t>
            </a:r>
            <a:r>
              <a:rPr lang="en-US" altLang="pt-PT" sz="1800" b="1" dirty="0">
                <a:solidFill>
                  <a:schemeClr val="bg1"/>
                </a:solidFill>
              </a:rPr>
              <a:t> e </a:t>
            </a:r>
            <a:r>
              <a:rPr lang="en-US" altLang="pt-PT" sz="1800" b="1" dirty="0" err="1">
                <a:solidFill>
                  <a:schemeClr val="bg1"/>
                </a:solidFill>
              </a:rPr>
              <a:t>Benefícios</a:t>
            </a:r>
            <a:endParaRPr lang="en-US" altLang="pt-PT" sz="1800" b="1" dirty="0">
              <a:solidFill>
                <a:schemeClr val="bg1"/>
              </a:solidFill>
            </a:endParaRPr>
          </a:p>
          <a:p>
            <a:endParaRPr lang="pt-PT" sz="1800" b="1" dirty="0">
              <a:solidFill>
                <a:schemeClr val="bg1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13C50D59-FCAF-4D2D-95B7-DCF9F71FD9AE}"/>
              </a:ext>
            </a:extLst>
          </p:cNvPr>
          <p:cNvSpPr/>
          <p:nvPr/>
        </p:nvSpPr>
        <p:spPr>
          <a:xfrm>
            <a:off x="513181" y="1196996"/>
            <a:ext cx="1028727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lvl="1" indent="-361950" algn="just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Criação de 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mais 8.000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postos de empregos </a:t>
            </a:r>
            <a:r>
              <a:rPr 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directos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endParaRPr 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 algn="just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Oportunidade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para estímulo e fomento da actividade das micro, pequenas e médias empresas locais promovendo crescimento da renda das 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famílias </a:t>
            </a:r>
          </a:p>
          <a:p>
            <a:pPr marL="542925" lvl="1" indent="-361950" algn="just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Permitirá Angola reduzir de forma acelerada o défice na produção de electricidade e contribuir significativamente no alcance da meta de 9.000 MW até 2025</a:t>
            </a:r>
            <a:r>
              <a:rPr lang="pt-PT" sz="1600" dirty="0" smtClean="0"/>
              <a:t>. </a:t>
            </a:r>
          </a:p>
          <a:p>
            <a:pPr marL="542925" lvl="1" indent="-361950" algn="just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Contribuirá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para a estratégia de Interligação do Sistema Eléctrico Nacional através da ligação do Subsistema Norte 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aos Subsistemas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Centro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 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Sul 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dando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maior flexibilidade 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operacional, fiabilidade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 estabilidade ao 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sistema. </a:t>
            </a:r>
          </a:p>
          <a:p>
            <a:pPr marL="542925" lvl="1" indent="-361950" algn="just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Expansão do acesso à electricidade por meio da </a:t>
            </a:r>
            <a:r>
              <a:rPr 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electrificação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das sedes provinciais e municipais</a:t>
            </a:r>
          </a:p>
          <a:p>
            <a:pPr marL="542925" lvl="1" indent="-361950" algn="just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Construção de ponte robusta e definitiva sobre o rio Kwanza, que após a conclusão da obra ficará a serviço público ligando as províncias do Cuanza Norte e Cuanza Sul nesta região estratégica do médio Kwanza</a:t>
            </a:r>
            <a:r>
              <a:rPr 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 </a:t>
            </a:r>
          </a:p>
          <a:p>
            <a:pPr marL="180975" lvl="1" algn="just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endParaRPr 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 algn="just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endParaRPr 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800455" y="212722"/>
            <a:ext cx="1065963" cy="697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38" y="375106"/>
            <a:ext cx="942107" cy="269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64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92729" y="437451"/>
            <a:ext cx="9144000" cy="6580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pt-PT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 Caculo Cabaça</a:t>
            </a:r>
            <a:endParaRPr lang="pt-PT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97969" y="2782020"/>
            <a:ext cx="9144000" cy="978200"/>
          </a:xfrm>
        </p:spPr>
        <p:txBody>
          <a:bodyPr>
            <a:normAutofit/>
          </a:bodyPr>
          <a:lstStyle/>
          <a:p>
            <a:r>
              <a:rPr lang="pt-PT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 OBRIGADO PELA ATENÇÃO DISPENSADA</a:t>
            </a:r>
            <a:endParaRPr lang="pt-PT" sz="3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013622"/>
            <a:ext cx="12192000" cy="8443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Ministério da Energia e Águas: Conselho Consultivo – Saurimo 2018</a:t>
            </a:r>
          </a:p>
        </p:txBody>
      </p:sp>
      <p:sp>
        <p:nvSpPr>
          <p:cNvPr id="6" name="Retângulo 5"/>
          <p:cNvSpPr/>
          <p:nvPr/>
        </p:nvSpPr>
        <p:spPr>
          <a:xfrm>
            <a:off x="9836729" y="437451"/>
            <a:ext cx="1065963" cy="6580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412" y="631924"/>
            <a:ext cx="942107" cy="269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26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/>
          <p:cNvSpPr/>
          <p:nvPr/>
        </p:nvSpPr>
        <p:spPr>
          <a:xfrm>
            <a:off x="10800455" y="212722"/>
            <a:ext cx="1065963" cy="697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84855" y="212722"/>
            <a:ext cx="10515600" cy="7224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pt-PT" sz="1800" b="1" dirty="0" smtClean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5" name="Retângulo 4"/>
          <p:cNvSpPr/>
          <p:nvPr/>
        </p:nvSpPr>
        <p:spPr>
          <a:xfrm>
            <a:off x="786796" y="1205345"/>
            <a:ext cx="4402279" cy="4998028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08EAA991-DA11-412E-901B-5AF11314FC16}"/>
              </a:ext>
            </a:extLst>
          </p:cNvPr>
          <p:cNvSpPr/>
          <p:nvPr/>
        </p:nvSpPr>
        <p:spPr>
          <a:xfrm>
            <a:off x="786796" y="1341496"/>
            <a:ext cx="417646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Enquadramento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Geral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Localização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endParaRPr lang="en-US" alt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Principais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Estruturas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Vista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Geral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endParaRPr lang="en-US" altLang="pt-PT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Acesso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às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Principais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Estruturas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Empreendimento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Vista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Geral</a:t>
            </a:r>
            <a:endParaRPr lang="en-US" alt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Consignação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da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Obra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Início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da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Construção</a:t>
            </a:r>
            <a:endParaRPr lang="en-US" altLang="pt-PT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Estaleiro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Infraestruturas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Instalações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Apoio</a:t>
            </a:r>
            <a:endParaRPr lang="en-US" alt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pt-PT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Obras do Desvio do Rio</a:t>
            </a:r>
            <a:endParaRPr lang="en-US" alt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Obra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Principal –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Túnel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Acesso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à Central Principal</a:t>
            </a: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Avanço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Físico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Mão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Obra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Sistema de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Transporte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Associado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 Caculo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Cabaça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endParaRPr lang="en-US" alt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Impactos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Benefícios</a:t>
            </a:r>
            <a:endParaRPr lang="en-US" alt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6425597" y="3034346"/>
            <a:ext cx="4626868" cy="131944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7750" lvl="1" algn="ctr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US" altLang="pt-PT" b="1" dirty="0" err="1" smtClean="0">
                <a:solidFill>
                  <a:schemeClr val="bg1"/>
                </a:solidFill>
              </a:rPr>
              <a:t>Aproveitamento</a:t>
            </a:r>
            <a:r>
              <a:rPr lang="en-US" altLang="pt-PT" b="1" dirty="0" smtClean="0">
                <a:solidFill>
                  <a:schemeClr val="bg1"/>
                </a:solidFill>
              </a:rPr>
              <a:t> Hidroeléctrico e Sistema de </a:t>
            </a:r>
            <a:r>
              <a:rPr lang="en-US" altLang="pt-PT" b="1" dirty="0" err="1" smtClean="0">
                <a:solidFill>
                  <a:schemeClr val="bg1"/>
                </a:solidFill>
              </a:rPr>
              <a:t>Transporte</a:t>
            </a:r>
            <a:r>
              <a:rPr lang="en-US" altLang="pt-PT" b="1" dirty="0" smtClean="0">
                <a:solidFill>
                  <a:schemeClr val="bg1"/>
                </a:solidFill>
              </a:rPr>
              <a:t> </a:t>
            </a:r>
            <a:r>
              <a:rPr lang="en-US" altLang="pt-PT" b="1" dirty="0" err="1" smtClean="0">
                <a:solidFill>
                  <a:schemeClr val="bg1"/>
                </a:solidFill>
              </a:rPr>
              <a:t>Associado</a:t>
            </a:r>
            <a:r>
              <a:rPr lang="en-US" altLang="pt-PT" b="1" dirty="0" smtClean="0">
                <a:solidFill>
                  <a:schemeClr val="bg1"/>
                </a:solidFill>
              </a:rPr>
              <a:t> a Caculo </a:t>
            </a:r>
            <a:r>
              <a:rPr lang="en-US" altLang="pt-PT" b="1" dirty="0" err="1" smtClean="0">
                <a:solidFill>
                  <a:schemeClr val="bg1"/>
                </a:solidFill>
              </a:rPr>
              <a:t>Cabaça</a:t>
            </a:r>
            <a:r>
              <a:rPr lang="en-US" altLang="pt-PT" b="1" dirty="0" smtClean="0">
                <a:solidFill>
                  <a:schemeClr val="bg1"/>
                </a:solidFill>
              </a:rPr>
              <a:t> </a:t>
            </a:r>
            <a:endParaRPr lang="en-US" altLang="pt-PT" b="1" dirty="0">
              <a:solidFill>
                <a:schemeClr val="bg1"/>
              </a:solidFill>
            </a:endParaRPr>
          </a:p>
        </p:txBody>
      </p:sp>
      <p:pic>
        <p:nvPicPr>
          <p:cNvPr id="25" name="Imagem 2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38" y="375106"/>
            <a:ext cx="942107" cy="269130"/>
          </a:xfrm>
          <a:prstGeom prst="rect">
            <a:avLst/>
          </a:prstGeom>
          <a:noFill/>
        </p:spPr>
      </p:pic>
      <p:sp>
        <p:nvSpPr>
          <p:cNvPr id="28" name="Triângulo isósceles 27"/>
          <p:cNvSpPr/>
          <p:nvPr/>
        </p:nvSpPr>
        <p:spPr>
          <a:xfrm rot="5400000">
            <a:off x="3308322" y="3086100"/>
            <a:ext cx="4998028" cy="123651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1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980410" y="2060180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√ </a:t>
            </a:r>
            <a:endParaRPr lang="pt-PT" dirty="0"/>
          </a:p>
        </p:txBody>
      </p:sp>
      <p:sp>
        <p:nvSpPr>
          <p:cNvPr id="31" name="Retângulo 30"/>
          <p:cNvSpPr/>
          <p:nvPr/>
        </p:nvSpPr>
        <p:spPr>
          <a:xfrm>
            <a:off x="980410" y="1686734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√ </a:t>
            </a:r>
            <a:endParaRPr lang="pt-PT" dirty="0"/>
          </a:p>
        </p:txBody>
      </p:sp>
      <p:sp>
        <p:nvSpPr>
          <p:cNvPr id="32" name="Retângulo 31"/>
          <p:cNvSpPr/>
          <p:nvPr/>
        </p:nvSpPr>
        <p:spPr>
          <a:xfrm>
            <a:off x="980410" y="2690470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√ </a:t>
            </a:r>
            <a:endParaRPr lang="pt-PT" dirty="0"/>
          </a:p>
        </p:txBody>
      </p:sp>
      <p:sp>
        <p:nvSpPr>
          <p:cNvPr id="33" name="Retângulo 32"/>
          <p:cNvSpPr/>
          <p:nvPr/>
        </p:nvSpPr>
        <p:spPr>
          <a:xfrm>
            <a:off x="980410" y="1264616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√ </a:t>
            </a:r>
            <a:endParaRPr lang="pt-PT" dirty="0"/>
          </a:p>
        </p:txBody>
      </p:sp>
      <p:sp>
        <p:nvSpPr>
          <p:cNvPr id="34" name="Retângulo 33"/>
          <p:cNvSpPr/>
          <p:nvPr/>
        </p:nvSpPr>
        <p:spPr>
          <a:xfrm>
            <a:off x="980410" y="3728649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√ </a:t>
            </a:r>
            <a:endParaRPr lang="pt-PT" dirty="0"/>
          </a:p>
        </p:txBody>
      </p:sp>
      <p:sp>
        <p:nvSpPr>
          <p:cNvPr id="35" name="Retângulo 34"/>
          <p:cNvSpPr/>
          <p:nvPr/>
        </p:nvSpPr>
        <p:spPr>
          <a:xfrm>
            <a:off x="980410" y="3089154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√ </a:t>
            </a:r>
            <a:endParaRPr lang="pt-PT" dirty="0"/>
          </a:p>
        </p:txBody>
      </p:sp>
      <p:sp>
        <p:nvSpPr>
          <p:cNvPr id="36" name="Retângulo 35"/>
          <p:cNvSpPr/>
          <p:nvPr/>
        </p:nvSpPr>
        <p:spPr>
          <a:xfrm>
            <a:off x="968835" y="4121131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√ </a:t>
            </a:r>
            <a:endParaRPr lang="pt-PT" dirty="0"/>
          </a:p>
        </p:txBody>
      </p:sp>
      <p:sp>
        <p:nvSpPr>
          <p:cNvPr id="37" name="Retângulo 36"/>
          <p:cNvSpPr/>
          <p:nvPr/>
        </p:nvSpPr>
        <p:spPr>
          <a:xfrm>
            <a:off x="968835" y="4758195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√ </a:t>
            </a:r>
            <a:endParaRPr lang="pt-PT" dirty="0"/>
          </a:p>
        </p:txBody>
      </p:sp>
      <p:sp>
        <p:nvSpPr>
          <p:cNvPr id="38" name="Retângulo 37"/>
          <p:cNvSpPr/>
          <p:nvPr/>
        </p:nvSpPr>
        <p:spPr>
          <a:xfrm>
            <a:off x="968835" y="5168738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√ </a:t>
            </a:r>
            <a:endParaRPr lang="pt-PT" dirty="0"/>
          </a:p>
        </p:txBody>
      </p:sp>
      <p:sp>
        <p:nvSpPr>
          <p:cNvPr id="39" name="Retângulo 38"/>
          <p:cNvSpPr/>
          <p:nvPr/>
        </p:nvSpPr>
        <p:spPr>
          <a:xfrm>
            <a:off x="980410" y="5796374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√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314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8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69322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800" b="1" dirty="0" smtClean="0">
                <a:solidFill>
                  <a:schemeClr val="bg1"/>
                </a:solidFill>
              </a:rPr>
              <a:t>COMBUSTÍVEIS FÓSSEIS E NUCLEAR</a:t>
            </a:r>
          </a:p>
          <a:p>
            <a:r>
              <a:rPr lang="pt-PT" sz="1800" b="1" dirty="0" smtClean="0">
                <a:solidFill>
                  <a:schemeClr val="bg1"/>
                </a:solidFill>
              </a:rPr>
              <a:t>Reservas e Consumo | Sustentabilidade | </a:t>
            </a: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284855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pt-PT" sz="1800" b="1" dirty="0">
                <a:solidFill>
                  <a:schemeClr val="bg1"/>
                </a:solidFill>
              </a:rPr>
              <a:t>Enquadramento </a:t>
            </a:r>
            <a:r>
              <a:rPr lang="pt-PT" sz="1800" b="1" dirty="0" smtClean="0">
                <a:solidFill>
                  <a:schemeClr val="bg1"/>
                </a:solidFill>
              </a:rPr>
              <a:t>Geral e Localização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t="20419" r="11840" b="9694"/>
          <a:stretch/>
        </p:blipFill>
        <p:spPr>
          <a:xfrm>
            <a:off x="4869536" y="1631374"/>
            <a:ext cx="6996882" cy="3532908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10800455" y="212722"/>
            <a:ext cx="1065963" cy="697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6" name="Imagem 2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38" y="375106"/>
            <a:ext cx="942107" cy="269130"/>
          </a:xfrm>
          <a:prstGeom prst="rect">
            <a:avLst/>
          </a:prstGeom>
          <a:noFill/>
        </p:spPr>
      </p:pic>
      <p:sp>
        <p:nvSpPr>
          <p:cNvPr id="16" name="Retângulo 15"/>
          <p:cNvSpPr/>
          <p:nvPr/>
        </p:nvSpPr>
        <p:spPr>
          <a:xfrm>
            <a:off x="262698" y="1298862"/>
            <a:ext cx="3912931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750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US" altLang="pt-PT" sz="1600" b="1" dirty="0" err="1" smtClean="0">
                <a:solidFill>
                  <a:schemeClr val="accent5"/>
                </a:solidFill>
              </a:rPr>
              <a:t>Enquadramento</a:t>
            </a:r>
            <a:r>
              <a:rPr lang="en-US" altLang="pt-PT" sz="1600" b="1" dirty="0" smtClean="0">
                <a:solidFill>
                  <a:schemeClr val="accent5"/>
                </a:solidFill>
              </a:rPr>
              <a:t> </a:t>
            </a:r>
            <a:r>
              <a:rPr lang="en-US" altLang="pt-PT" sz="1600" b="1" dirty="0" err="1" smtClean="0">
                <a:solidFill>
                  <a:schemeClr val="accent5"/>
                </a:solidFill>
              </a:rPr>
              <a:t>Geral</a:t>
            </a:r>
            <a:endParaRPr lang="en-US" altLang="pt-PT" sz="1600" b="1" dirty="0" smtClean="0">
              <a:solidFill>
                <a:schemeClr val="accent5"/>
              </a:solidFill>
            </a:endParaRP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Finalidade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Produção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Energia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Capacidade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Produção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2.172 MW</a:t>
            </a: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Prazo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Construção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80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meses</a:t>
            </a:r>
            <a:endParaRPr lang="en-US" alt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Custo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 Projecto – 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USD 4,5 Mil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Milhões</a:t>
            </a:r>
            <a:endParaRPr lang="en-US" alt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endParaRPr lang="en-US" altLang="pt-PT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248844" y="3529440"/>
            <a:ext cx="4311950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750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US" altLang="pt-PT" sz="1600" b="1" dirty="0" err="1" smtClean="0">
                <a:solidFill>
                  <a:schemeClr val="accent5"/>
                </a:solidFill>
              </a:rPr>
              <a:t>Localização</a:t>
            </a:r>
            <a:r>
              <a:rPr lang="en-US" altLang="pt-PT" sz="1600" b="1" dirty="0" smtClean="0">
                <a:solidFill>
                  <a:schemeClr val="accent5"/>
                </a:solidFill>
              </a:rPr>
              <a:t> </a:t>
            </a:r>
            <a:r>
              <a:rPr lang="en-US" altLang="pt-PT" sz="1600" b="1" dirty="0" err="1" smtClean="0">
                <a:solidFill>
                  <a:schemeClr val="accent5"/>
                </a:solidFill>
              </a:rPr>
              <a:t>Administrativa</a:t>
            </a:r>
            <a:r>
              <a:rPr lang="en-US" altLang="pt-PT" sz="1600" b="1" dirty="0" smtClean="0">
                <a:solidFill>
                  <a:schemeClr val="accent5"/>
                </a:solidFill>
              </a:rPr>
              <a:t> e </a:t>
            </a:r>
            <a:r>
              <a:rPr lang="en-US" altLang="pt-PT" sz="1600" b="1" dirty="0" err="1" smtClean="0">
                <a:solidFill>
                  <a:schemeClr val="accent5"/>
                </a:solidFill>
              </a:rPr>
              <a:t>Geográfica</a:t>
            </a:r>
            <a:r>
              <a:rPr lang="en-US" altLang="pt-PT" sz="1600" b="1" dirty="0" smtClean="0">
                <a:solidFill>
                  <a:schemeClr val="accent5"/>
                </a:solidFill>
              </a:rPr>
              <a:t> </a:t>
            </a: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Províncias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 Cuanza Norte e Cuanza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Sul</a:t>
            </a:r>
            <a:endParaRPr lang="en-US" alt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Municípios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Cambambe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Libolo</a:t>
            </a:r>
            <a:endParaRPr lang="en-US" alt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Bacia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Hidrográfica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 Rio Kwanza</a:t>
            </a: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Terceiro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Escalão</a:t>
            </a:r>
            <a:r>
              <a:rPr lang="en-US" altLang="pt-P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Cascata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 </a:t>
            </a:r>
            <a:r>
              <a:rPr lang="en-US" altLang="pt-PT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Médio</a:t>
            </a:r>
            <a:r>
              <a:rPr lang="en-US" alt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Kwanza</a:t>
            </a:r>
          </a:p>
          <a:p>
            <a:pPr marL="465750" lvl="1" indent="-288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endParaRPr lang="en-US" altLang="pt-PT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Seta curvada para cima 27"/>
          <p:cNvSpPr/>
          <p:nvPr/>
        </p:nvSpPr>
        <p:spPr>
          <a:xfrm>
            <a:off x="3875808" y="5924617"/>
            <a:ext cx="2597728" cy="665018"/>
          </a:xfrm>
          <a:prstGeom prst="curvedUpArrow">
            <a:avLst>
              <a:gd name="adj1" fmla="val 25000"/>
              <a:gd name="adj2" fmla="val 42608"/>
              <a:gd name="adj3" fmla="val 25000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656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69322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800" b="1" dirty="0" smtClean="0">
                <a:solidFill>
                  <a:schemeClr val="bg1"/>
                </a:solidFill>
              </a:rPr>
              <a:t>RECURSOS HÍDRICOS: POTENCIAL HIDROELÉCTRICO</a:t>
            </a:r>
          </a:p>
          <a:p>
            <a:r>
              <a:rPr lang="pt-PT" sz="1800" b="1" dirty="0" smtClean="0">
                <a:solidFill>
                  <a:schemeClr val="bg1"/>
                </a:solidFill>
              </a:rPr>
              <a:t>Planeamento e Gestão - </a:t>
            </a:r>
            <a:r>
              <a:rPr lang="pt-PT" sz="1800" b="1" dirty="0">
                <a:solidFill>
                  <a:prstClr val="white"/>
                </a:solidFill>
              </a:rPr>
              <a:t>Objectivos </a:t>
            </a:r>
            <a:r>
              <a:rPr lang="pt-PT" sz="1800" b="1" dirty="0" smtClean="0">
                <a:solidFill>
                  <a:prstClr val="white"/>
                </a:solidFill>
              </a:rPr>
              <a:t>Estratégicos</a:t>
            </a:r>
            <a:endParaRPr lang="pt-PT" sz="1800" b="1" dirty="0">
              <a:solidFill>
                <a:prstClr val="white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84855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1800" b="1" dirty="0" smtClean="0">
              <a:solidFill>
                <a:schemeClr val="bg1"/>
              </a:solidFill>
            </a:endParaRPr>
          </a:p>
          <a:p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en-US" altLang="pt-PT" sz="1800" b="1" dirty="0" err="1">
                <a:solidFill>
                  <a:schemeClr val="bg1"/>
                </a:solidFill>
              </a:rPr>
              <a:t>Principais</a:t>
            </a:r>
            <a:r>
              <a:rPr lang="en-US" altLang="pt-PT" sz="1800" b="1" dirty="0">
                <a:solidFill>
                  <a:schemeClr val="bg1"/>
                </a:solidFill>
              </a:rPr>
              <a:t> </a:t>
            </a:r>
            <a:r>
              <a:rPr lang="en-US" altLang="pt-PT" sz="1800" b="1" dirty="0" err="1">
                <a:solidFill>
                  <a:schemeClr val="bg1"/>
                </a:solidFill>
              </a:rPr>
              <a:t>Estruturas</a:t>
            </a:r>
            <a:r>
              <a:rPr lang="en-US" altLang="pt-PT" sz="1800" b="1" dirty="0">
                <a:solidFill>
                  <a:schemeClr val="bg1"/>
                </a:solidFill>
              </a:rPr>
              <a:t> – Vista </a:t>
            </a:r>
            <a:r>
              <a:rPr lang="en-US" altLang="pt-PT" sz="1800" b="1" dirty="0" err="1">
                <a:solidFill>
                  <a:schemeClr val="bg1"/>
                </a:solidFill>
              </a:rPr>
              <a:t>Geral</a:t>
            </a:r>
            <a:r>
              <a:rPr lang="en-US" altLang="pt-PT" sz="1800" b="1" dirty="0">
                <a:solidFill>
                  <a:schemeClr val="bg1"/>
                </a:solidFill>
              </a:rPr>
              <a:t> </a:t>
            </a:r>
          </a:p>
          <a:p>
            <a:endParaRPr lang="pt-PT" sz="1800" b="1" dirty="0" smtClean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800455" y="212722"/>
            <a:ext cx="1065963" cy="697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38" y="375106"/>
            <a:ext cx="942107" cy="269130"/>
          </a:xfrm>
          <a:prstGeom prst="rect">
            <a:avLst/>
          </a:prstGeom>
          <a:noFill/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6C921378-3265-49CF-9663-9A383324B95C}"/>
              </a:ext>
            </a:extLst>
          </p:cNvPr>
          <p:cNvSpPr txBox="1"/>
          <p:nvPr/>
        </p:nvSpPr>
        <p:spPr>
          <a:xfrm>
            <a:off x="7601780" y="2219325"/>
            <a:ext cx="4239490" cy="2456057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lumMod val="6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60388" indent="-28575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Barragem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Descarregador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Superfício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60388" indent="-28575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Descarregador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Fundo</a:t>
            </a:r>
          </a:p>
          <a:p>
            <a:pPr marL="560388" indent="-28575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Central de Caudal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Ecológico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(52 MW)</a:t>
            </a:r>
          </a:p>
          <a:p>
            <a:pPr marL="560388" indent="-28575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Túnel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Acesso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à Central de Principal </a:t>
            </a:r>
          </a:p>
          <a:p>
            <a:pPr marL="560388" indent="-28575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Subestação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220 kV</a:t>
            </a:r>
          </a:p>
          <a:p>
            <a:pPr marL="560388" indent="-28575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Dique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Fecho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pPr marL="560388" indent="-28575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Tomada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Água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60388" indent="-28575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Edifício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Apoio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Subestação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400 kV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4" y="1405990"/>
            <a:ext cx="7098683" cy="39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0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84855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1800" b="1" dirty="0" smtClean="0">
              <a:solidFill>
                <a:schemeClr val="bg1"/>
              </a:solidFill>
            </a:endParaRPr>
          </a:p>
          <a:p>
            <a:pPr>
              <a:spcAft>
                <a:spcPts val="300"/>
              </a:spcAft>
            </a:pPr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en-US" altLang="pt-PT" sz="1800" b="1" dirty="0" err="1">
                <a:solidFill>
                  <a:schemeClr val="bg1"/>
                </a:solidFill>
              </a:rPr>
              <a:t>Acessos</a:t>
            </a:r>
            <a:r>
              <a:rPr lang="en-US" altLang="pt-PT" sz="1800" b="1" dirty="0">
                <a:solidFill>
                  <a:schemeClr val="bg1"/>
                </a:solidFill>
              </a:rPr>
              <a:t> </a:t>
            </a:r>
            <a:r>
              <a:rPr lang="en-US" altLang="pt-PT" sz="1800" b="1" dirty="0" err="1">
                <a:solidFill>
                  <a:schemeClr val="bg1"/>
                </a:solidFill>
              </a:rPr>
              <a:t>às</a:t>
            </a:r>
            <a:r>
              <a:rPr lang="en-US" altLang="pt-PT" sz="1800" b="1" dirty="0">
                <a:solidFill>
                  <a:schemeClr val="bg1"/>
                </a:solidFill>
              </a:rPr>
              <a:t> </a:t>
            </a:r>
            <a:r>
              <a:rPr lang="en-US" altLang="pt-PT" sz="1800" b="1" dirty="0" err="1">
                <a:solidFill>
                  <a:schemeClr val="bg1"/>
                </a:solidFill>
              </a:rPr>
              <a:t>Principais</a:t>
            </a:r>
            <a:r>
              <a:rPr lang="en-US" altLang="pt-PT" sz="1800" b="1" dirty="0">
                <a:solidFill>
                  <a:schemeClr val="bg1"/>
                </a:solidFill>
              </a:rPr>
              <a:t> </a:t>
            </a:r>
            <a:r>
              <a:rPr lang="en-US" altLang="pt-PT" sz="1800" b="1" dirty="0" err="1">
                <a:solidFill>
                  <a:schemeClr val="bg1"/>
                </a:solidFill>
              </a:rPr>
              <a:t>Estruturas</a:t>
            </a:r>
            <a:r>
              <a:rPr lang="en-US" altLang="pt-PT" sz="1800" b="1" dirty="0">
                <a:solidFill>
                  <a:schemeClr val="bg1"/>
                </a:solidFill>
              </a:rPr>
              <a:t> do </a:t>
            </a:r>
            <a:r>
              <a:rPr lang="en-US" altLang="pt-PT" sz="1800" b="1" dirty="0" err="1">
                <a:solidFill>
                  <a:schemeClr val="bg1"/>
                </a:solidFill>
              </a:rPr>
              <a:t>Empreendimento</a:t>
            </a:r>
            <a:r>
              <a:rPr lang="en-US" altLang="pt-PT" sz="1800" b="1" dirty="0">
                <a:solidFill>
                  <a:schemeClr val="bg1"/>
                </a:solidFill>
              </a:rPr>
              <a:t> – Vista </a:t>
            </a:r>
            <a:r>
              <a:rPr lang="en-US" altLang="pt-PT" sz="1800" b="1" dirty="0" err="1">
                <a:solidFill>
                  <a:schemeClr val="bg1"/>
                </a:solidFill>
              </a:rPr>
              <a:t>Geral</a:t>
            </a:r>
            <a:endParaRPr lang="en-US" altLang="pt-PT" sz="1800" b="1" dirty="0">
              <a:solidFill>
                <a:schemeClr val="bg1"/>
              </a:solidFill>
            </a:endParaRPr>
          </a:p>
          <a:p>
            <a:endParaRPr lang="pt-PT" sz="18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800455" y="212722"/>
            <a:ext cx="1065963" cy="680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38" y="375106"/>
            <a:ext cx="942107" cy="269130"/>
          </a:xfrm>
          <a:prstGeom prst="rect">
            <a:avLst/>
          </a:prstGeom>
          <a:noFill/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4AF73267-8BA3-4DD7-9B00-EB8FA9FF2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6" y="1798696"/>
            <a:ext cx="5487647" cy="3086100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lumMod val="65000"/>
                <a:alpha val="40000"/>
              </a:schemeClr>
            </a:glow>
          </a:effec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13C50D59-FCAF-4D2D-95B7-DCF9F71FD9AE}"/>
              </a:ext>
            </a:extLst>
          </p:cNvPr>
          <p:cNvSpPr/>
          <p:nvPr/>
        </p:nvSpPr>
        <p:spPr>
          <a:xfrm>
            <a:off x="6589156" y="2183163"/>
            <a:ext cx="477503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Os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acessos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definitivos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perfazem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19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 km 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 </a:t>
            </a:r>
            <a:r>
              <a:rPr lang="en-GB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extensão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acesso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à central principal: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Ponte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sobre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Kwanza,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230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comprimento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20 m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altura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máxima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Túnel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acesso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à central 1.5 km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secção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arco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-rectangular, com 9.5 m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largura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8.75 m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altura</a:t>
            </a:r>
            <a:endParaRPr 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55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69322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800" b="1" dirty="0" smtClean="0">
                <a:solidFill>
                  <a:schemeClr val="bg1"/>
                </a:solidFill>
              </a:rPr>
              <a:t>SISTEMA DE MONITORIZAÇÃO COMO FERRAMENTA DE DECISÃO</a:t>
            </a:r>
          </a:p>
          <a:p>
            <a:r>
              <a:rPr lang="pt-PT" sz="1800" b="1" dirty="0" smtClean="0">
                <a:solidFill>
                  <a:schemeClr val="bg1"/>
                </a:solidFill>
              </a:rPr>
              <a:t>Inventariação e Gestão dos Recursos Hídricos</a:t>
            </a:r>
            <a:endParaRPr lang="pt-PT" sz="1800" b="1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84855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1800" b="1" dirty="0" smtClean="0">
              <a:solidFill>
                <a:schemeClr val="bg1"/>
              </a:solidFill>
            </a:endParaRPr>
          </a:p>
          <a:p>
            <a:pPr>
              <a:spcAft>
                <a:spcPts val="200"/>
              </a:spcAft>
            </a:pPr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en-US" altLang="pt-PT" sz="1800" b="1" dirty="0" err="1">
                <a:solidFill>
                  <a:schemeClr val="bg1"/>
                </a:solidFill>
              </a:rPr>
              <a:t>Consignação</a:t>
            </a:r>
            <a:r>
              <a:rPr lang="en-US" altLang="pt-PT" sz="1800" b="1" dirty="0">
                <a:solidFill>
                  <a:schemeClr val="bg1"/>
                </a:solidFill>
              </a:rPr>
              <a:t> da </a:t>
            </a:r>
            <a:r>
              <a:rPr lang="en-US" altLang="pt-PT" sz="1800" b="1" dirty="0" err="1">
                <a:solidFill>
                  <a:schemeClr val="bg1"/>
                </a:solidFill>
              </a:rPr>
              <a:t>Obra</a:t>
            </a:r>
            <a:r>
              <a:rPr lang="en-US" altLang="pt-PT" sz="1800" b="1" dirty="0">
                <a:solidFill>
                  <a:schemeClr val="bg1"/>
                </a:solidFill>
              </a:rPr>
              <a:t> e </a:t>
            </a:r>
            <a:r>
              <a:rPr lang="en-US" altLang="pt-PT" sz="1800" b="1" dirty="0" err="1">
                <a:solidFill>
                  <a:schemeClr val="bg1"/>
                </a:solidFill>
              </a:rPr>
              <a:t>Início</a:t>
            </a:r>
            <a:r>
              <a:rPr lang="en-US" altLang="pt-PT" sz="1800" b="1" dirty="0">
                <a:solidFill>
                  <a:schemeClr val="bg1"/>
                </a:solidFill>
              </a:rPr>
              <a:t> da </a:t>
            </a:r>
            <a:r>
              <a:rPr lang="en-US" altLang="pt-PT" sz="1800" b="1" dirty="0" err="1">
                <a:solidFill>
                  <a:schemeClr val="bg1"/>
                </a:solidFill>
              </a:rPr>
              <a:t>Construção</a:t>
            </a:r>
            <a:endParaRPr lang="en-US" altLang="pt-PT" sz="1800" b="1" dirty="0">
              <a:solidFill>
                <a:schemeClr val="bg1"/>
              </a:solidFill>
            </a:endParaRPr>
          </a:p>
          <a:p>
            <a:endParaRPr lang="pt-PT" sz="1800" b="1" dirty="0">
              <a:solidFill>
                <a:schemeClr val="bg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0800455" y="212722"/>
            <a:ext cx="1065963" cy="7016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Imagem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38" y="375106"/>
            <a:ext cx="942107" cy="269130"/>
          </a:xfrm>
          <a:prstGeom prst="rect">
            <a:avLst/>
          </a:prstGeom>
          <a:noFill/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13C50D59-FCAF-4D2D-95B7-DCF9F71FD9AE}"/>
              </a:ext>
            </a:extLst>
          </p:cNvPr>
          <p:cNvSpPr/>
          <p:nvPr/>
        </p:nvSpPr>
        <p:spPr>
          <a:xfrm>
            <a:off x="6657949" y="3159908"/>
            <a:ext cx="45269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Consignação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da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Obra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04 de Agosto de 2017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Início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dos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Trabalhos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Desvio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 Rio</a:t>
            </a:r>
            <a:endParaRPr 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8" name="Picture 1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91" y="1707515"/>
            <a:ext cx="6120765" cy="344297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676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84855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1800" b="1" dirty="0" smtClean="0">
              <a:solidFill>
                <a:schemeClr val="bg1"/>
              </a:solidFill>
            </a:endParaRPr>
          </a:p>
          <a:p>
            <a:pPr>
              <a:spcAft>
                <a:spcPts val="300"/>
              </a:spcAft>
            </a:pPr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en-US" altLang="pt-PT" sz="1800" b="1" dirty="0" err="1" smtClean="0">
                <a:solidFill>
                  <a:schemeClr val="bg1"/>
                </a:solidFill>
              </a:rPr>
              <a:t>Obra</a:t>
            </a:r>
            <a:r>
              <a:rPr lang="en-US" altLang="pt-PT" sz="1800" b="1" dirty="0" smtClean="0">
                <a:solidFill>
                  <a:schemeClr val="bg1"/>
                </a:solidFill>
              </a:rPr>
              <a:t>  do </a:t>
            </a:r>
            <a:r>
              <a:rPr lang="en-US" altLang="pt-PT" sz="1800" b="1" dirty="0" err="1" smtClean="0">
                <a:solidFill>
                  <a:schemeClr val="bg1"/>
                </a:solidFill>
              </a:rPr>
              <a:t>Desvio</a:t>
            </a:r>
            <a:r>
              <a:rPr lang="en-US" altLang="pt-PT" sz="1800" b="1" dirty="0" smtClean="0">
                <a:solidFill>
                  <a:schemeClr val="bg1"/>
                </a:solidFill>
              </a:rPr>
              <a:t> do Rio – Vista </a:t>
            </a:r>
            <a:r>
              <a:rPr lang="en-US" altLang="pt-PT" sz="1800" b="1" dirty="0" err="1" smtClean="0">
                <a:solidFill>
                  <a:schemeClr val="bg1"/>
                </a:solidFill>
              </a:rPr>
              <a:t>Geral</a:t>
            </a:r>
            <a:endParaRPr lang="en-US" altLang="pt-PT" sz="1800" b="1" dirty="0">
              <a:solidFill>
                <a:schemeClr val="bg1"/>
              </a:solidFill>
            </a:endParaRPr>
          </a:p>
          <a:p>
            <a:endParaRPr lang="pt-PT" sz="1800" b="1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800455" y="212722"/>
            <a:ext cx="1065963" cy="697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38" y="375106"/>
            <a:ext cx="942107" cy="269130"/>
          </a:xfrm>
          <a:prstGeom prst="rect">
            <a:avLst/>
          </a:prstGeom>
          <a:noFill/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37" y="1322874"/>
            <a:ext cx="8333407" cy="48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5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84855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1800" b="1" dirty="0" smtClean="0">
              <a:solidFill>
                <a:schemeClr val="bg1"/>
              </a:solidFill>
            </a:endParaRPr>
          </a:p>
          <a:p>
            <a:pPr>
              <a:spcAft>
                <a:spcPts val="300"/>
              </a:spcAft>
            </a:pPr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en-US" altLang="pt-PT" sz="1800" b="1" dirty="0" err="1">
                <a:solidFill>
                  <a:schemeClr val="bg1"/>
                </a:solidFill>
              </a:rPr>
              <a:t>Estaleiro</a:t>
            </a:r>
            <a:r>
              <a:rPr lang="en-US" altLang="pt-PT" sz="1800" b="1" dirty="0">
                <a:solidFill>
                  <a:schemeClr val="bg1"/>
                </a:solidFill>
              </a:rPr>
              <a:t> – </a:t>
            </a:r>
            <a:r>
              <a:rPr lang="en-US" altLang="pt-PT" sz="1800" b="1" dirty="0" err="1" smtClean="0">
                <a:solidFill>
                  <a:schemeClr val="bg1"/>
                </a:solidFill>
              </a:rPr>
              <a:t>Instalações</a:t>
            </a:r>
            <a:r>
              <a:rPr lang="en-US" altLang="pt-PT" sz="1800" b="1" dirty="0" smtClean="0">
                <a:solidFill>
                  <a:schemeClr val="bg1"/>
                </a:solidFill>
              </a:rPr>
              <a:t> </a:t>
            </a:r>
            <a:r>
              <a:rPr lang="en-US" altLang="pt-PT" sz="1800" b="1" dirty="0" err="1" smtClean="0">
                <a:solidFill>
                  <a:schemeClr val="bg1"/>
                </a:solidFill>
              </a:rPr>
              <a:t>Sociais</a:t>
            </a:r>
            <a:endParaRPr lang="en-US" altLang="pt-PT" sz="1800" b="1" dirty="0">
              <a:solidFill>
                <a:schemeClr val="bg1"/>
              </a:solidFill>
            </a:endParaRPr>
          </a:p>
          <a:p>
            <a:endParaRPr lang="pt-PT" sz="1800" b="1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800455" y="212722"/>
            <a:ext cx="1065963" cy="697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38" y="375106"/>
            <a:ext cx="942107" cy="269130"/>
          </a:xfrm>
          <a:prstGeom prst="rect">
            <a:avLst/>
          </a:prstGeom>
          <a:noFill/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13C50D59-FCAF-4D2D-95B7-DCF9F71FD9AE}"/>
              </a:ext>
            </a:extLst>
          </p:cNvPr>
          <p:cNvSpPr/>
          <p:nvPr/>
        </p:nvSpPr>
        <p:spPr>
          <a:xfrm>
            <a:off x="6358303" y="1057049"/>
            <a:ext cx="40745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Estaleiro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Social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Provisório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Alojamentos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600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pessoas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Refeitório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 e B – 750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pessoas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Ambulatório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Provisório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Campo 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Desportivo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Multiuso</a:t>
            </a:r>
            <a:endParaRPr 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5" y="1158020"/>
            <a:ext cx="5406096" cy="339716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12" y="3102961"/>
            <a:ext cx="5397783" cy="339993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13C50D59-FCAF-4D2D-95B7-DCF9F71FD9AE}"/>
              </a:ext>
            </a:extLst>
          </p:cNvPr>
          <p:cNvSpPr/>
          <p:nvPr/>
        </p:nvSpPr>
        <p:spPr>
          <a:xfrm>
            <a:off x="2526729" y="4916147"/>
            <a:ext cx="313422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>
              <a:spcBef>
                <a:spcPts val="600"/>
              </a:spcBef>
              <a:spcAft>
                <a:spcPts val="600"/>
              </a:spcAft>
              <a:buSzPct val="110000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Estaleiro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Social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Desvio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 Rio</a:t>
            </a: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Alojamentos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Sala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Reuniões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Temp.</a:t>
            </a: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Escritórios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Temp.</a:t>
            </a:r>
          </a:p>
        </p:txBody>
      </p:sp>
    </p:spTree>
    <p:extLst>
      <p:ext uri="{BB962C8B-B14F-4D97-AF65-F5344CB8AC3E}">
        <p14:creationId xmlns:p14="http://schemas.microsoft.com/office/powerpoint/2010/main" val="28169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84855" y="212722"/>
            <a:ext cx="10515600" cy="6975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1800" b="1" dirty="0" smtClean="0">
              <a:solidFill>
                <a:schemeClr val="bg1"/>
              </a:solidFill>
            </a:endParaRPr>
          </a:p>
          <a:p>
            <a:pPr>
              <a:spcAft>
                <a:spcPts val="300"/>
              </a:spcAft>
            </a:pPr>
            <a:r>
              <a:rPr lang="pt-PT" sz="1800" b="1" dirty="0" smtClean="0">
                <a:solidFill>
                  <a:schemeClr val="bg1"/>
                </a:solidFill>
              </a:rPr>
              <a:t>AH CACULO CABAÇA</a:t>
            </a:r>
          </a:p>
          <a:p>
            <a:r>
              <a:rPr lang="en-US" altLang="pt-PT" sz="1800" b="1" dirty="0" err="1">
                <a:solidFill>
                  <a:schemeClr val="bg1"/>
                </a:solidFill>
              </a:rPr>
              <a:t>Estaleiro</a:t>
            </a:r>
            <a:r>
              <a:rPr lang="en-US" altLang="pt-PT" sz="1800" b="1" dirty="0">
                <a:solidFill>
                  <a:schemeClr val="bg1"/>
                </a:solidFill>
              </a:rPr>
              <a:t> – </a:t>
            </a:r>
            <a:r>
              <a:rPr lang="en-US" altLang="pt-PT" sz="1800" b="1" dirty="0" err="1" smtClean="0">
                <a:solidFill>
                  <a:schemeClr val="bg1"/>
                </a:solidFill>
              </a:rPr>
              <a:t>Instalações</a:t>
            </a:r>
            <a:r>
              <a:rPr lang="en-US" altLang="pt-PT" sz="1800" b="1" dirty="0" smtClean="0">
                <a:solidFill>
                  <a:schemeClr val="bg1"/>
                </a:solidFill>
              </a:rPr>
              <a:t> </a:t>
            </a:r>
            <a:r>
              <a:rPr lang="en-US" altLang="pt-PT" sz="1800" b="1" dirty="0" err="1" smtClean="0">
                <a:solidFill>
                  <a:schemeClr val="bg1"/>
                </a:solidFill>
              </a:rPr>
              <a:t>Industriais</a:t>
            </a:r>
            <a:endParaRPr lang="en-US" altLang="pt-PT" sz="1800" b="1" dirty="0">
              <a:solidFill>
                <a:schemeClr val="bg1"/>
              </a:solidFill>
            </a:endParaRPr>
          </a:p>
          <a:p>
            <a:endParaRPr lang="pt-PT" sz="1800" b="1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800455" y="212722"/>
            <a:ext cx="1065963" cy="697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38" y="375106"/>
            <a:ext cx="942107" cy="269130"/>
          </a:xfrm>
          <a:prstGeom prst="rect">
            <a:avLst/>
          </a:prstGeom>
          <a:noFill/>
        </p:spPr>
      </p:pic>
      <p:pic>
        <p:nvPicPr>
          <p:cNvPr id="10" name="Marcador de Posição de Conteúdo 1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6" y="1187159"/>
            <a:ext cx="3456519" cy="194429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Marcador de Posição de Conteúdo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216" y="1197110"/>
            <a:ext cx="3454946" cy="259121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216" y="3856053"/>
            <a:ext cx="3454946" cy="259120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13C50D59-FCAF-4D2D-95B7-DCF9F71FD9AE}"/>
              </a:ext>
            </a:extLst>
          </p:cNvPr>
          <p:cNvSpPr/>
          <p:nvPr/>
        </p:nvSpPr>
        <p:spPr>
          <a:xfrm>
            <a:off x="8059883" y="2856604"/>
            <a:ext cx="315746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Central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Betão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Central de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Britagem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Paiol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Explosivos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Acessório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42925" lvl="1" indent="-36195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Aterro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Sanitário</a:t>
            </a:r>
            <a:endParaRPr 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7" y="3216937"/>
            <a:ext cx="3468282" cy="225883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2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3453</TotalTime>
  <Words>813</Words>
  <Application>Microsoft Office PowerPoint</Application>
  <PresentationFormat>Ecrã Panorâmico</PresentationFormat>
  <Paragraphs>150</Paragraphs>
  <Slides>16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3" baseType="lpstr">
      <vt:lpstr>Arial Unicode MS</vt:lpstr>
      <vt:lpstr>Arial</vt:lpstr>
      <vt:lpstr>Calibri</vt:lpstr>
      <vt:lpstr>Calibri Light</vt:lpstr>
      <vt:lpstr>Times New Roman</vt:lpstr>
      <vt:lpstr>Wingdings</vt:lpstr>
      <vt:lpstr>Tema do Office</vt:lpstr>
      <vt:lpstr>APROVEITAMENTO HIDROELÉCTRICO DE CACULO CABAÇA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AH Caculo Cabaça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HIDROLOGIA E GESTÃO DE RECURSOS HÍDRICOS</dc:title>
  <dc:creator>Augusto S M Chico</dc:creator>
  <cp:lastModifiedBy>Augusto S M Chico</cp:lastModifiedBy>
  <cp:revision>297</cp:revision>
  <dcterms:created xsi:type="dcterms:W3CDTF">2018-05-09T19:42:40Z</dcterms:created>
  <dcterms:modified xsi:type="dcterms:W3CDTF">2018-09-10T23:06:04Z</dcterms:modified>
</cp:coreProperties>
</file>