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7" r:id="rId3"/>
    <p:sldId id="303" r:id="rId4"/>
    <p:sldId id="293" r:id="rId5"/>
    <p:sldId id="30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1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4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04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6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1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2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67547"/>
            <a:ext cx="12192000" cy="142058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P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DO SERVIÇO COM FOCO NA SUSTENTABILIDADE DA EPASKS-EP</a:t>
            </a:r>
            <a:endParaRPr lang="pt-P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3373" y="5383369"/>
            <a:ext cx="3417627" cy="820867"/>
          </a:xfrm>
        </p:spPr>
        <p:txBody>
          <a:bodyPr>
            <a:noAutofit/>
          </a:bodyPr>
          <a:lstStyle/>
          <a:p>
            <a:r>
              <a:rPr lang="pt-PT" sz="2800" dirty="0" smtClean="0"/>
              <a:t>Julho 2019</a:t>
            </a:r>
          </a:p>
          <a:p>
            <a:r>
              <a:rPr lang="pt-PT" sz="2800" dirty="0" smtClean="0"/>
              <a:t>Luanda</a:t>
            </a:r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2" y="4960137"/>
            <a:ext cx="3660640" cy="15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717" y="310248"/>
            <a:ext cx="10364451" cy="1596177"/>
          </a:xfrm>
        </p:spPr>
        <p:txBody>
          <a:bodyPr>
            <a:normAutofit/>
          </a:bodyPr>
          <a:lstStyle/>
          <a:p>
            <a:r>
              <a:rPr lang="pt-PT" sz="4000" dirty="0" smtClean="0"/>
              <a:t>INDICADORES PARA SAA DA SEDE CAPITAL (SUMBE) AONDE A EPAS OPERA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31519" y="1240972"/>
            <a:ext cx="10776857" cy="5473338"/>
          </a:xfrm>
        </p:spPr>
        <p:txBody>
          <a:bodyPr>
            <a:normAutofit/>
          </a:bodyPr>
          <a:lstStyle/>
          <a:p>
            <a:endParaRPr lang="pt-PT" sz="2800" dirty="0" smtClean="0"/>
          </a:p>
          <a:p>
            <a:endParaRPr lang="pt-PT" sz="2800" dirty="0" smtClean="0"/>
          </a:p>
          <a:p>
            <a:pPr marL="0" indent="0">
              <a:buNone/>
            </a:pPr>
            <a:endParaRPr lang="pt-PT" sz="2400" u="sng" dirty="0" smtClean="0"/>
          </a:p>
          <a:p>
            <a:pPr marL="457200" lvl="1" indent="0">
              <a:buNone/>
            </a:pPr>
            <a:endParaRPr lang="pt-PT" sz="2200" dirty="0" smtClean="0"/>
          </a:p>
          <a:p>
            <a:pPr marL="457200" lvl="1" indent="0">
              <a:buNone/>
            </a:pPr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endParaRPr lang="pt-PT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41666"/>
              </p:ext>
            </p:extLst>
          </p:nvPr>
        </p:nvGraphicFramePr>
        <p:xfrm>
          <a:off x="951979" y="1653437"/>
          <a:ext cx="10556398" cy="4319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1551"/>
                <a:gridCol w="2027667"/>
                <a:gridCol w="2347180"/>
              </a:tblGrid>
              <a:tr h="769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VARIAVEIS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pt-PT" sz="2400" dirty="0"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UNIDADES</a:t>
                      </a:r>
                      <a:endParaRPr lang="pt-PT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pt-PT" sz="24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 DE 2018/19</a:t>
                      </a:r>
                      <a:endParaRPr lang="pt-PT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pt-PT" sz="24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</a:tr>
              <a:tr h="477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de funcionários por cada 1000 ligações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+mj-lt"/>
                        </a:rPr>
                        <a:t>N.º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+mj-lt"/>
                        </a:rPr>
                        <a:t>6,14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7203">
                <a:tc>
                  <a:txBody>
                    <a:bodyPr/>
                    <a:lstStyle/>
                    <a:p>
                      <a:pPr indent="2292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latin typeface="+mj-lt"/>
                        </a:rPr>
                        <a:t>Recuperação de Custos Operacionais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+mj-lt"/>
                        </a:rPr>
                        <a:t>%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+mj-lt"/>
                        </a:rPr>
                        <a:t>67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7203">
                <a:tc>
                  <a:txBody>
                    <a:bodyPr/>
                    <a:lstStyle/>
                    <a:p>
                      <a:pPr indent="2292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latin typeface="+mj-lt"/>
                        </a:rPr>
                        <a:t>Água Captada que é </a:t>
                      </a:r>
                      <a:r>
                        <a:rPr lang="pt-PT" sz="2400" dirty="0" err="1">
                          <a:latin typeface="+mj-lt"/>
                        </a:rPr>
                        <a:t>Facturada</a:t>
                      </a:r>
                      <a:endParaRPr lang="pt-PT" sz="2400" dirty="0">
                        <a:latin typeface="+mj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+mj-lt"/>
                        </a:rPr>
                        <a:t>%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+mj-lt"/>
                        </a:rPr>
                        <a:t>                       52   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7203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Rácio de </a:t>
                      </a:r>
                      <a:r>
                        <a:rPr lang="pt-PT" sz="2400" dirty="0" err="1" smtClean="0"/>
                        <a:t>Facturação</a:t>
                      </a:r>
                      <a:r>
                        <a:rPr lang="pt-PT" sz="2400" dirty="0" smtClean="0"/>
                        <a:t> </a:t>
                      </a:r>
                      <a:r>
                        <a:rPr lang="pt-PT" sz="2400" dirty="0" err="1" smtClean="0"/>
                        <a:t>vs</a:t>
                      </a:r>
                      <a:r>
                        <a:rPr lang="pt-PT" sz="2400" dirty="0" smtClean="0"/>
                        <a:t> Cobranças</a:t>
                      </a:r>
                      <a:endParaRPr lang="pt-PT" sz="2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+mj-lt"/>
                        </a:rPr>
                        <a:t>%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14186">
                <a:tc>
                  <a:txBody>
                    <a:bodyPr/>
                    <a:lstStyle/>
                    <a:p>
                      <a:pPr indent="2292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latin typeface="+mj-lt"/>
                        </a:rPr>
                        <a:t>Total de População coberta pelas Infra Estruturas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pt-PT" sz="2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71,45   </a:t>
                      </a:r>
                      <a:endParaRPr lang="pt-PT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14186">
                <a:tc>
                  <a:txBody>
                    <a:bodyPr/>
                    <a:lstStyle/>
                    <a:p>
                      <a:pPr indent="2292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latin typeface="+mj-lt"/>
                        </a:rPr>
                        <a:t>Nº de Horas de distribuição por Dia (h) (média)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horas/dia</a:t>
                      </a:r>
                      <a:endParaRPr lang="pt-PT" sz="2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pt-PT" sz="2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4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400" dirty="0" err="1" smtClean="0"/>
              <a:t>Projecto</a:t>
            </a:r>
            <a:r>
              <a:rPr lang="pt-PT" sz="4400" dirty="0" smtClean="0"/>
              <a:t> em curso para o município do </a:t>
            </a:r>
            <a:r>
              <a:rPr lang="pt-PT" sz="4400" dirty="0" err="1" smtClean="0"/>
              <a:t>Sumbe</a:t>
            </a:r>
            <a:endParaRPr lang="pt-PT" sz="4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Ampliação do SAA, com todas as limitações na captação existente (rio </a:t>
            </a:r>
            <a:r>
              <a:rPr lang="pt-PT" dirty="0" err="1" smtClean="0"/>
              <a:t>Cambongo</a:t>
            </a:r>
            <a:r>
              <a:rPr lang="pt-PT" dirty="0" smtClean="0"/>
              <a:t>), </a:t>
            </a:r>
            <a:r>
              <a:rPr lang="pt-PT" dirty="0" err="1" smtClean="0"/>
              <a:t>tapenas</a:t>
            </a:r>
            <a:r>
              <a:rPr lang="pt-PT" dirty="0" smtClean="0"/>
              <a:t> será superado com a nova captação a partir do Rio </a:t>
            </a:r>
            <a:r>
              <a:rPr lang="pt-PT" dirty="0" err="1" smtClean="0"/>
              <a:t>Keve</a:t>
            </a:r>
            <a:r>
              <a:rPr lang="pt-PT" dirty="0" smtClean="0"/>
              <a:t>, que </a:t>
            </a:r>
            <a:r>
              <a:rPr lang="pt-PT" smtClean="0"/>
              <a:t>aguarda financiamento;</a:t>
            </a:r>
            <a:endParaRPr lang="pt-PT" dirty="0" smtClean="0"/>
          </a:p>
          <a:p>
            <a:r>
              <a:rPr lang="pt-PT" dirty="0" smtClean="0"/>
              <a:t>Rede de saneamento e construção de uma </a:t>
            </a:r>
            <a:r>
              <a:rPr lang="pt-PT" dirty="0" err="1" smtClean="0"/>
              <a:t>etar</a:t>
            </a:r>
            <a:r>
              <a:rPr lang="pt-PT" dirty="0" smtClean="0"/>
              <a:t>; </a:t>
            </a:r>
          </a:p>
          <a:p>
            <a:r>
              <a:rPr lang="pt-PT" dirty="0" smtClean="0"/>
              <a:t>Construção do laboratório de âmbito provincial.</a:t>
            </a:r>
          </a:p>
          <a:p>
            <a:r>
              <a:rPr lang="pt-PT" dirty="0" smtClean="0"/>
              <a:t>Inicio da obra no I semestre de 2010.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817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774" y="1750064"/>
            <a:ext cx="10363826" cy="3861597"/>
          </a:xfrm>
        </p:spPr>
        <p:txBody>
          <a:bodyPr>
            <a:noAutofit/>
          </a:bodyPr>
          <a:lstStyle/>
          <a:p>
            <a:r>
              <a:rPr lang="pt-PT" sz="1800" dirty="0" smtClean="0"/>
              <a:t>No </a:t>
            </a:r>
            <a:r>
              <a:rPr lang="pt-PT" sz="1800" dirty="0"/>
              <a:t>ú</a:t>
            </a:r>
            <a:r>
              <a:rPr lang="pt-PT" sz="1800" dirty="0" smtClean="0"/>
              <a:t>ltimo ano, os custos operacionais são suportados pela EPASKS:</a:t>
            </a:r>
          </a:p>
          <a:p>
            <a:pPr lvl="1"/>
            <a:r>
              <a:rPr lang="pt-PT" dirty="0"/>
              <a:t> </a:t>
            </a:r>
            <a:r>
              <a:rPr lang="pt-PT" dirty="0" smtClean="0"/>
              <a:t>produtos químicos – sem apoio da DNA;</a:t>
            </a:r>
          </a:p>
          <a:p>
            <a:pPr lvl="1"/>
            <a:r>
              <a:rPr lang="pt-PT" dirty="0"/>
              <a:t>r</a:t>
            </a:r>
            <a:r>
              <a:rPr lang="pt-PT" dirty="0" smtClean="0"/>
              <a:t>eagentes químicos para o Laboratório  – suportado pela EPASKS com algum apoio da DNA;</a:t>
            </a:r>
          </a:p>
          <a:p>
            <a:pPr lvl="1"/>
            <a:r>
              <a:rPr lang="pt-PT" dirty="0"/>
              <a:t> </a:t>
            </a:r>
            <a:r>
              <a:rPr lang="pt-PT" dirty="0" err="1" smtClean="0"/>
              <a:t>electricidade</a:t>
            </a:r>
            <a:r>
              <a:rPr lang="pt-PT" dirty="0" smtClean="0"/>
              <a:t> – pago com regularidade;</a:t>
            </a:r>
          </a:p>
          <a:p>
            <a:pPr lvl="1"/>
            <a:r>
              <a:rPr lang="pt-PT" dirty="0"/>
              <a:t> </a:t>
            </a:r>
            <a:r>
              <a:rPr lang="pt-PT" dirty="0" smtClean="0"/>
              <a:t>salários, segurança social e </a:t>
            </a:r>
            <a:r>
              <a:rPr lang="pt-PT" dirty="0" err="1" smtClean="0"/>
              <a:t>irt</a:t>
            </a:r>
            <a:r>
              <a:rPr lang="pt-PT" dirty="0" smtClean="0"/>
              <a:t> – pago mensalmente:</a:t>
            </a:r>
          </a:p>
          <a:p>
            <a:pPr lvl="1"/>
            <a:r>
              <a:rPr lang="pt-PT" dirty="0" smtClean="0"/>
              <a:t>materiais </a:t>
            </a:r>
            <a:r>
              <a:rPr lang="pt-PT" dirty="0" err="1" smtClean="0"/>
              <a:t>eléctricos</a:t>
            </a:r>
            <a:r>
              <a:rPr lang="pt-PT" dirty="0" smtClean="0"/>
              <a:t> e de canalização – </a:t>
            </a:r>
            <a:r>
              <a:rPr lang="pt-PT" dirty="0"/>
              <a:t>suportado </a:t>
            </a:r>
            <a:r>
              <a:rPr lang="pt-PT" dirty="0" smtClean="0"/>
              <a:t>EPASKS</a:t>
            </a:r>
          </a:p>
          <a:p>
            <a:pPr lvl="1"/>
            <a:r>
              <a:rPr lang="pt-PT" dirty="0" smtClean="0"/>
              <a:t>combustível - suportado </a:t>
            </a:r>
            <a:r>
              <a:rPr lang="pt-PT" dirty="0"/>
              <a:t>pela </a:t>
            </a:r>
            <a:r>
              <a:rPr lang="pt-PT" dirty="0" smtClean="0"/>
              <a:t>EPASKS</a:t>
            </a:r>
          </a:p>
          <a:p>
            <a:pPr marL="457200" lvl="1" indent="0">
              <a:buNone/>
            </a:pPr>
            <a:endParaRPr lang="pt-PT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37266" y="569837"/>
            <a:ext cx="8549639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Custos e receitas operacionais</a:t>
            </a:r>
            <a:endParaRPr lang="pt-PT" sz="4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6250" y="553508"/>
            <a:ext cx="7896496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TARIFÁRIO por m3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86250" y="1703093"/>
            <a:ext cx="8393512" cy="3022352"/>
          </a:xfrm>
        </p:spPr>
        <p:txBody>
          <a:bodyPr>
            <a:noAutofit/>
          </a:bodyPr>
          <a:lstStyle/>
          <a:p>
            <a:pPr algn="just"/>
            <a:r>
              <a:rPr lang="pt-PT" sz="1800" dirty="0" smtClean="0"/>
              <a:t>Implementamos o novo tarifário na </a:t>
            </a:r>
            <a:r>
              <a:rPr lang="pt-PT" sz="1800" dirty="0" err="1" smtClean="0"/>
              <a:t>facturação</a:t>
            </a:r>
            <a:r>
              <a:rPr lang="pt-PT" sz="1800" dirty="0" smtClean="0"/>
              <a:t> de Agosto 2018.</a:t>
            </a:r>
          </a:p>
          <a:p>
            <a:pPr algn="just"/>
            <a:r>
              <a:rPr lang="pt-PT" sz="1800" dirty="0" smtClean="0"/>
              <a:t>No mês de Agosto através do </a:t>
            </a:r>
            <a:r>
              <a:rPr lang="pt-PT" sz="1800" dirty="0" err="1" smtClean="0"/>
              <a:t>Water</a:t>
            </a:r>
            <a:r>
              <a:rPr lang="pt-PT" sz="1800" dirty="0" smtClean="0"/>
              <a:t> Meter </a:t>
            </a:r>
            <a:r>
              <a:rPr lang="pt-PT" sz="1800" dirty="0" err="1" smtClean="0"/>
              <a:t>App</a:t>
            </a:r>
            <a:r>
              <a:rPr lang="pt-PT" sz="1800" dirty="0" smtClean="0"/>
              <a:t>*, já foi registada a 1 leitura de todos os clientes com contador.</a:t>
            </a:r>
          </a:p>
          <a:p>
            <a:pPr algn="just"/>
            <a:r>
              <a:rPr lang="pt-PT" sz="1800" dirty="0" smtClean="0"/>
              <a:t>Com a recolha das Leituras estamos a recolher também as coordenadas GPS dos equipamentos e o numero de serie.</a:t>
            </a:r>
          </a:p>
          <a:p>
            <a:pPr algn="just"/>
            <a:r>
              <a:rPr lang="pt-PT" sz="1800" dirty="0" smtClean="0"/>
              <a:t>Nos últimos 9 meses a </a:t>
            </a:r>
            <a:r>
              <a:rPr lang="pt-PT" sz="1800" dirty="0" err="1" smtClean="0"/>
              <a:t>Facturação</a:t>
            </a:r>
            <a:r>
              <a:rPr lang="pt-PT" sz="1800" dirty="0" smtClean="0"/>
              <a:t> feita em Leituras reais a volta de 95%.</a:t>
            </a:r>
          </a:p>
          <a:p>
            <a:pPr algn="just"/>
            <a:endParaRPr lang="pt-PT" sz="1800" dirty="0" smtClean="0"/>
          </a:p>
          <a:p>
            <a:pPr marL="128016" lvl="1" indent="0" algn="just">
              <a:buNone/>
            </a:pPr>
            <a:r>
              <a:rPr lang="pt-PT" u="sng" dirty="0" smtClean="0"/>
              <a:t>* </a:t>
            </a:r>
            <a:r>
              <a:rPr lang="pt-PT" u="sng" dirty="0" err="1" smtClean="0"/>
              <a:t>Water</a:t>
            </a:r>
            <a:r>
              <a:rPr lang="pt-PT" u="sng" dirty="0" smtClean="0"/>
              <a:t> Meter APP – Aplicativo móvel integrado automaticamente com o nosso software de gestão.</a:t>
            </a:r>
            <a:endParaRPr lang="pt-PT" u="sng" dirty="0"/>
          </a:p>
          <a:p>
            <a:pPr marL="128016" lvl="1" indent="0">
              <a:buNone/>
            </a:pPr>
            <a:endParaRPr lang="pt-PT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72" y="685799"/>
            <a:ext cx="2389854" cy="49567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949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4128" y="1294325"/>
            <a:ext cx="9720073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1800" dirty="0" smtClean="0"/>
              <a:t>O NOSSO FOCO É PRODUZIR ÁGUA COM QUALIDADE E EM QUANTIDADE</a:t>
            </a:r>
          </a:p>
          <a:p>
            <a:pPr marL="0" indent="0" algn="ctr">
              <a:buNone/>
            </a:pPr>
            <a:endParaRPr lang="pt-PT" sz="1500" dirty="0" smtClean="0"/>
          </a:p>
          <a:p>
            <a:pPr marL="0" indent="0" algn="ctr">
              <a:buNone/>
            </a:pPr>
            <a:r>
              <a:rPr lang="pt-PT" sz="8800" dirty="0" smtClean="0"/>
              <a:t>Obrigada</a:t>
            </a:r>
          </a:p>
          <a:p>
            <a:pPr marL="0" indent="0" algn="ctr">
              <a:buNone/>
            </a:pPr>
            <a:r>
              <a:rPr lang="pt-PT" sz="2400" dirty="0" smtClean="0"/>
              <a:t>Engª Solange Góis </a:t>
            </a:r>
          </a:p>
          <a:p>
            <a:pPr marL="0" indent="0" algn="ctr">
              <a:buNone/>
            </a:pPr>
            <a:r>
              <a:rPr lang="pt-PT" sz="2400" dirty="0" smtClean="0"/>
              <a:t> </a:t>
            </a:r>
            <a:r>
              <a:rPr lang="pt-PT" sz="2000" dirty="0" smtClean="0"/>
              <a:t>solange.gois@epasks.co.ao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66" y="5035640"/>
            <a:ext cx="2871596" cy="12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20950</TotalTime>
  <Words>325</Words>
  <Application>Microsoft Office PowerPoint</Application>
  <PresentationFormat>Ecrã Panorâmico</PresentationFormat>
  <Paragraphs>60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Calibri</vt:lpstr>
      <vt:lpstr>Times New Roman</vt:lpstr>
      <vt:lpstr>Tw Cen MT</vt:lpstr>
      <vt:lpstr>Tw Cen MT Condensed</vt:lpstr>
      <vt:lpstr>Wingdings 3</vt:lpstr>
      <vt:lpstr>Integral</vt:lpstr>
      <vt:lpstr>MELHORIA DO SERVIÇO COM FOCO NA SUSTENTABILIDADE DA EPASKS-EP</vt:lpstr>
      <vt:lpstr>INDICADORES PARA SAA DA SEDE CAPITAL (SUMBE) AONDE A EPAS OPERA</vt:lpstr>
      <vt:lpstr>Projecto em curso para o município do Sumbe</vt:lpstr>
      <vt:lpstr>Custos e receitas operacionais</vt:lpstr>
      <vt:lpstr>TARIFÁRIO por m3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Ataque</dc:title>
  <dc:creator>Luis Guilherme Sousa (Angola)</dc:creator>
  <cp:lastModifiedBy>Solange</cp:lastModifiedBy>
  <cp:revision>166</cp:revision>
  <dcterms:created xsi:type="dcterms:W3CDTF">2018-03-09T15:11:03Z</dcterms:created>
  <dcterms:modified xsi:type="dcterms:W3CDTF">2019-07-26T08:39:06Z</dcterms:modified>
</cp:coreProperties>
</file>