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57" r:id="rId4"/>
    <p:sldId id="260" r:id="rId5"/>
    <p:sldId id="258" r:id="rId6"/>
    <p:sldId id="261" r:id="rId7"/>
    <p:sldId id="266" r:id="rId8"/>
    <p:sldId id="267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dirty="0"/>
              <a:t>GRAFICO DE PRODUÇÃO </a:t>
            </a:r>
            <a:r>
              <a:rPr lang="pt-PT" dirty="0" smtClean="0"/>
              <a:t>IDEAL </a:t>
            </a:r>
            <a:endParaRPr lang="pt-P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Moxico!$C$91</c:f>
              <c:strCache>
                <c:ptCount val="1"/>
                <c:pt idx="0">
                  <c:v>VOLUME DE PRODUÇÃO PROJECTADO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Moxico!$D$90:$O$90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Moxico!$D$91:$O$91</c:f>
              <c:numCache>
                <c:formatCode>General</c:formatCode>
                <c:ptCount val="12"/>
                <c:pt idx="0">
                  <c:v>230580</c:v>
                </c:pt>
                <c:pt idx="1">
                  <c:v>230580</c:v>
                </c:pt>
                <c:pt idx="2">
                  <c:v>296460</c:v>
                </c:pt>
                <c:pt idx="3">
                  <c:v>329400</c:v>
                </c:pt>
                <c:pt idx="4">
                  <c:v>329400</c:v>
                </c:pt>
                <c:pt idx="5">
                  <c:v>329400</c:v>
                </c:pt>
                <c:pt idx="6">
                  <c:v>329400</c:v>
                </c:pt>
                <c:pt idx="7">
                  <c:v>329400</c:v>
                </c:pt>
                <c:pt idx="8">
                  <c:v>329400</c:v>
                </c:pt>
                <c:pt idx="9">
                  <c:v>296460</c:v>
                </c:pt>
                <c:pt idx="10">
                  <c:v>247050</c:v>
                </c:pt>
                <c:pt idx="11">
                  <c:v>230580</c:v>
                </c:pt>
              </c:numCache>
            </c:numRef>
          </c:val>
        </c:ser>
        <c:ser>
          <c:idx val="1"/>
          <c:order val="1"/>
          <c:tx>
            <c:strRef>
              <c:f>Moxico!$C$92</c:f>
              <c:strCache>
                <c:ptCount val="1"/>
                <c:pt idx="0">
                  <c:v>VOLUME DE PRODUÇÃO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Moxico!$D$90:$O$90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Moxico!$D$92:$O$92</c:f>
              <c:numCache>
                <c:formatCode>General</c:formatCode>
                <c:ptCount val="12"/>
                <c:pt idx="0">
                  <c:v>49253.7</c:v>
                </c:pt>
                <c:pt idx="1">
                  <c:v>15049</c:v>
                </c:pt>
                <c:pt idx="2">
                  <c:v>92232</c:v>
                </c:pt>
                <c:pt idx="3">
                  <c:v>92232</c:v>
                </c:pt>
                <c:pt idx="4">
                  <c:v>25886</c:v>
                </c:pt>
                <c:pt idx="5">
                  <c:v>15049</c:v>
                </c:pt>
                <c:pt idx="6">
                  <c:v>46397</c:v>
                </c:pt>
                <c:pt idx="7">
                  <c:v>57254</c:v>
                </c:pt>
                <c:pt idx="8">
                  <c:v>67128.460000000006</c:v>
                </c:pt>
                <c:pt idx="9">
                  <c:v>44817</c:v>
                </c:pt>
                <c:pt idx="10">
                  <c:v>40589</c:v>
                </c:pt>
                <c:pt idx="11">
                  <c:v>38789.5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6379200"/>
        <c:axId val="326379984"/>
      </c:barChart>
      <c:catAx>
        <c:axId val="32637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26379984"/>
        <c:crosses val="autoZero"/>
        <c:auto val="1"/>
        <c:lblAlgn val="ctr"/>
        <c:lblOffset val="100"/>
        <c:noMultiLvlLbl val="0"/>
      </c:catAx>
      <c:valAx>
        <c:axId val="32637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2637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dirty="0"/>
              <a:t>GRAFICO</a:t>
            </a:r>
            <a:r>
              <a:rPr lang="pt-PT" baseline="0" dirty="0"/>
              <a:t> DA PRODUÇÃO </a:t>
            </a:r>
            <a:r>
              <a:rPr lang="pt-PT" baseline="0" dirty="0" smtClean="0"/>
              <a:t>IDEAL /SEDE CAPITAL</a:t>
            </a:r>
            <a:endParaRPr lang="pt-P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Moxico!$D$96:$O$96</c:f>
              <c:numCache>
                <c:formatCode>General</c:formatCode>
                <c:ptCount val="12"/>
                <c:pt idx="0">
                  <c:v>21912001.309126873</c:v>
                </c:pt>
                <c:pt idx="1">
                  <c:v>21912001.309126873</c:v>
                </c:pt>
                <c:pt idx="2">
                  <c:v>28172573.111734554</c:v>
                </c:pt>
                <c:pt idx="3">
                  <c:v>31302859.013038393</c:v>
                </c:pt>
                <c:pt idx="4">
                  <c:v>31302859.013038393</c:v>
                </c:pt>
                <c:pt idx="5">
                  <c:v>31302859.013038393</c:v>
                </c:pt>
                <c:pt idx="6">
                  <c:v>31302859.013038393</c:v>
                </c:pt>
                <c:pt idx="7">
                  <c:v>31302859.013038393</c:v>
                </c:pt>
                <c:pt idx="8">
                  <c:v>31302859.013038393</c:v>
                </c:pt>
                <c:pt idx="9">
                  <c:v>28172573.111734554</c:v>
                </c:pt>
                <c:pt idx="10">
                  <c:v>23477144.259778794</c:v>
                </c:pt>
                <c:pt idx="11">
                  <c:v>21912001.309126873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381160"/>
        <c:axId val="326373712"/>
      </c:barChart>
      <c:catAx>
        <c:axId val="32638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26373712"/>
        <c:crosses val="autoZero"/>
        <c:auto val="1"/>
        <c:lblAlgn val="ctr"/>
        <c:lblOffset val="100"/>
        <c:noMultiLvlLbl val="0"/>
      </c:catAx>
      <c:valAx>
        <c:axId val="32637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26381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8AB97-38A6-47FB-87BE-95D2650E59DF}" type="doc">
      <dgm:prSet loTypeId="urn:microsoft.com/office/officeart/2008/layout/AscendingPictureAccentProcess" loCatId="process" qsTypeId="urn:microsoft.com/office/officeart/2005/8/quickstyle/3d3" qsCatId="3D" csTypeId="urn:microsoft.com/office/officeart/2005/8/colors/colorful2" csCatId="colorful" phldr="1"/>
      <dgm:spPr/>
    </dgm:pt>
    <dgm:pt modelId="{E2653A38-D6DB-45E6-9DB8-9E32701775BE}">
      <dgm:prSet phldrT="[Texto]" custT="1"/>
      <dgm:spPr/>
      <dgm:t>
        <a:bodyPr/>
        <a:lstStyle/>
        <a:p>
          <a:pPr algn="ctr"/>
          <a:r>
            <a:rPr lang="pt-BR" sz="2400" b="1" dirty="0" smtClean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COMISSÃO DE GESTÃO DA </a:t>
          </a:r>
        </a:p>
        <a:p>
          <a:pPr algn="ctr"/>
          <a:r>
            <a:rPr lang="pt-BR" sz="24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EMPRESA PROVINCIAL DE ÁGUAS E SANEAMENTO </a:t>
          </a:r>
        </a:p>
        <a:p>
          <a:pPr algn="ctr"/>
          <a:r>
            <a:rPr lang="pt-BR" sz="2400" b="1" u="sng" dirty="0" smtClean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DO MOXICO</a:t>
          </a:r>
          <a:endParaRPr lang="pt-BR" sz="240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331F9CD8-976F-40E1-BE56-1C8B65055B3A}" type="parTrans" cxnId="{C4EAB2E8-2971-4845-B9E0-E2D35B8D1B7B}">
      <dgm:prSet/>
      <dgm:spPr/>
      <dgm:t>
        <a:bodyPr/>
        <a:lstStyle/>
        <a:p>
          <a:endParaRPr lang="pt-BR"/>
        </a:p>
      </dgm:t>
    </dgm:pt>
    <dgm:pt modelId="{96DF748F-C77B-4142-AD0E-248F2CA78D9D}" type="sibTrans" cxnId="{C4EAB2E8-2971-4845-B9E0-E2D35B8D1B7B}">
      <dgm:prSet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pt-BR"/>
        </a:p>
      </dgm:t>
    </dgm:pt>
    <dgm:pt modelId="{77F33806-294C-417E-BC64-48CB88714A46}" type="pres">
      <dgm:prSet presAssocID="{5EB8AB97-38A6-47FB-87BE-95D2650E59DF}" presName="Name0" presStyleCnt="0">
        <dgm:presLayoutVars>
          <dgm:chMax val="7"/>
          <dgm:chPref val="7"/>
          <dgm:dir/>
        </dgm:presLayoutVars>
      </dgm:prSet>
      <dgm:spPr/>
    </dgm:pt>
    <dgm:pt modelId="{048AB800-869D-4D38-9C57-28B6A07E3782}" type="pres">
      <dgm:prSet presAssocID="{E2653A38-D6DB-45E6-9DB8-9E32701775BE}" presName="parTx1" presStyleLbl="node1" presStyleIdx="0" presStyleCnt="1" custScaleX="177611" custScaleY="186490" custLinFactNeighborX="11455" custLinFactNeighborY="-11825"/>
      <dgm:spPr/>
      <dgm:t>
        <a:bodyPr/>
        <a:lstStyle/>
        <a:p>
          <a:endParaRPr lang="pt-BR"/>
        </a:p>
      </dgm:t>
    </dgm:pt>
    <dgm:pt modelId="{4D40533F-E231-455C-99DB-B99169C448AB}" type="pres">
      <dgm:prSet presAssocID="{96DF748F-C77B-4142-AD0E-248F2CA78D9D}" presName="picture1" presStyleCnt="0"/>
      <dgm:spPr/>
    </dgm:pt>
    <dgm:pt modelId="{3F97F449-9761-479A-802A-28798C5D3840}" type="pres">
      <dgm:prSet presAssocID="{96DF748F-C77B-4142-AD0E-248F2CA78D9D}" presName="imageRepeatNode" presStyleLbl="fgImgPlace1" presStyleIdx="0" presStyleCnt="1" custLinFactNeighborX="-61789" custLinFactNeighborY="-16068"/>
      <dgm:spPr/>
      <dgm:t>
        <a:bodyPr/>
        <a:lstStyle/>
        <a:p>
          <a:endParaRPr lang="pt-BR"/>
        </a:p>
      </dgm:t>
    </dgm:pt>
  </dgm:ptLst>
  <dgm:cxnLst>
    <dgm:cxn modelId="{B3A46A54-5DE9-438C-845A-C43BBB4E98EA}" type="presOf" srcId="{96DF748F-C77B-4142-AD0E-248F2CA78D9D}" destId="{3F97F449-9761-479A-802A-28798C5D3840}" srcOrd="0" destOrd="0" presId="urn:microsoft.com/office/officeart/2008/layout/AscendingPictureAccentProcess"/>
    <dgm:cxn modelId="{32C34C6F-70DC-4585-9B84-1C677EA906E1}" type="presOf" srcId="{5EB8AB97-38A6-47FB-87BE-95D2650E59DF}" destId="{77F33806-294C-417E-BC64-48CB88714A46}" srcOrd="0" destOrd="0" presId="urn:microsoft.com/office/officeart/2008/layout/AscendingPictureAccentProcess"/>
    <dgm:cxn modelId="{710EEF28-1A8A-46C8-8977-3CF7F5D6F320}" type="presOf" srcId="{E2653A38-D6DB-45E6-9DB8-9E32701775BE}" destId="{048AB800-869D-4D38-9C57-28B6A07E3782}" srcOrd="0" destOrd="0" presId="urn:microsoft.com/office/officeart/2008/layout/AscendingPictureAccentProcess"/>
    <dgm:cxn modelId="{C4EAB2E8-2971-4845-B9E0-E2D35B8D1B7B}" srcId="{5EB8AB97-38A6-47FB-87BE-95D2650E59DF}" destId="{E2653A38-D6DB-45E6-9DB8-9E32701775BE}" srcOrd="0" destOrd="0" parTransId="{331F9CD8-976F-40E1-BE56-1C8B65055B3A}" sibTransId="{96DF748F-C77B-4142-AD0E-248F2CA78D9D}"/>
    <dgm:cxn modelId="{126AD8EF-2C14-461B-92BB-A8968BE880E1}" type="presParOf" srcId="{77F33806-294C-417E-BC64-48CB88714A46}" destId="{048AB800-869D-4D38-9C57-28B6A07E3782}" srcOrd="0" destOrd="0" presId="urn:microsoft.com/office/officeart/2008/layout/AscendingPictureAccentProcess"/>
    <dgm:cxn modelId="{79BF82CB-EE86-428C-BF22-BB646623399A}" type="presParOf" srcId="{77F33806-294C-417E-BC64-48CB88714A46}" destId="{4D40533F-E231-455C-99DB-B99169C448AB}" srcOrd="1" destOrd="0" presId="urn:microsoft.com/office/officeart/2008/layout/AscendingPictureAccentProcess"/>
    <dgm:cxn modelId="{003973C8-0AB5-43A1-82D4-8942069531C5}" type="presParOf" srcId="{4D40533F-E231-455C-99DB-B99169C448AB}" destId="{3F97F449-9761-479A-802A-28798C5D384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66C09-0D15-45E7-AE91-10AA16C669E0}" type="doc">
      <dgm:prSet loTypeId="urn:microsoft.com/office/officeart/2005/8/layout/target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5EC22E-A876-4D63-928A-08C8873359C1}">
      <dgm:prSet custT="1"/>
      <dgm:spPr/>
      <dgm:t>
        <a:bodyPr/>
        <a:lstStyle/>
        <a:p>
          <a:pPr rtl="0"/>
          <a:r>
            <a:rPr lang="pt-BR" sz="2400" b="1" dirty="0" smtClean="0"/>
            <a:t>REPÚBLICA DE ANGOLA </a:t>
          </a:r>
          <a:endParaRPr lang="pt-BR" sz="2400" dirty="0"/>
        </a:p>
      </dgm:t>
    </dgm:pt>
    <dgm:pt modelId="{9081C244-E20B-4607-872A-DC64D26330D0}" type="parTrans" cxnId="{7853C339-97D8-4BC7-8D81-B8098D889EC8}">
      <dgm:prSet/>
      <dgm:spPr/>
      <dgm:t>
        <a:bodyPr/>
        <a:lstStyle/>
        <a:p>
          <a:endParaRPr lang="pt-BR"/>
        </a:p>
      </dgm:t>
    </dgm:pt>
    <dgm:pt modelId="{CE831997-D48D-463B-9333-FB7D92CEDEA6}" type="sibTrans" cxnId="{7853C339-97D8-4BC7-8D81-B8098D889EC8}">
      <dgm:prSet/>
      <dgm:spPr/>
      <dgm:t>
        <a:bodyPr/>
        <a:lstStyle/>
        <a:p>
          <a:endParaRPr lang="pt-BR"/>
        </a:p>
      </dgm:t>
    </dgm:pt>
    <dgm:pt modelId="{72C6CBAB-EC1B-4DA0-9C15-9A5A130FDAA6}">
      <dgm:prSet custT="1"/>
      <dgm:spPr/>
      <dgm:t>
        <a:bodyPr/>
        <a:lstStyle/>
        <a:p>
          <a:pPr rtl="0"/>
          <a:r>
            <a:rPr lang="pt-BR" sz="2800" b="1" dirty="0" smtClean="0"/>
            <a:t>9º CONSELHO CONSULTIVO DO MINEA JULHO 26-27/2019</a:t>
          </a:r>
          <a:endParaRPr lang="pt-BR" sz="2800" dirty="0"/>
        </a:p>
      </dgm:t>
    </dgm:pt>
    <dgm:pt modelId="{763C9224-E0AB-4877-B9CF-756B57137655}" type="parTrans" cxnId="{10D04E3C-A410-4D3D-AF79-3BEBEAF715E8}">
      <dgm:prSet/>
      <dgm:spPr/>
      <dgm:t>
        <a:bodyPr/>
        <a:lstStyle/>
        <a:p>
          <a:endParaRPr lang="pt-BR"/>
        </a:p>
      </dgm:t>
    </dgm:pt>
    <dgm:pt modelId="{4C0AC832-CAF8-491B-8275-B1C0AA34FAD7}" type="sibTrans" cxnId="{10D04E3C-A410-4D3D-AF79-3BEBEAF715E8}">
      <dgm:prSet/>
      <dgm:spPr/>
      <dgm:t>
        <a:bodyPr/>
        <a:lstStyle/>
        <a:p>
          <a:endParaRPr lang="pt-BR"/>
        </a:p>
      </dgm:t>
    </dgm:pt>
    <dgm:pt modelId="{5DE09CE0-398F-4523-9B34-28B79A3AA605}" type="pres">
      <dgm:prSet presAssocID="{AE866C09-0D15-45E7-AE91-10AA16C669E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01D6B9D-EB34-43E5-AE28-55F737334698}" type="pres">
      <dgm:prSet presAssocID="{4B5EC22E-A876-4D63-928A-08C8873359C1}" presName="circle1" presStyleLbl="node1" presStyleIdx="0" presStyleCnt="2"/>
      <dgm:spPr/>
      <dgm:t>
        <a:bodyPr/>
        <a:lstStyle/>
        <a:p>
          <a:endParaRPr lang="pt-BR"/>
        </a:p>
      </dgm:t>
    </dgm:pt>
    <dgm:pt modelId="{2DE64E72-DC4B-4CB2-AF12-42CC8D302179}" type="pres">
      <dgm:prSet presAssocID="{4B5EC22E-A876-4D63-928A-08C8873359C1}" presName="space" presStyleCnt="0"/>
      <dgm:spPr/>
      <dgm:t>
        <a:bodyPr/>
        <a:lstStyle/>
        <a:p>
          <a:endParaRPr lang="pt-BR"/>
        </a:p>
      </dgm:t>
    </dgm:pt>
    <dgm:pt modelId="{C94632C4-3FC1-488E-AD87-EE0065615554}" type="pres">
      <dgm:prSet presAssocID="{4B5EC22E-A876-4D63-928A-08C8873359C1}" presName="rect1" presStyleLbl="alignAcc1" presStyleIdx="0" presStyleCnt="2"/>
      <dgm:spPr/>
      <dgm:t>
        <a:bodyPr/>
        <a:lstStyle/>
        <a:p>
          <a:endParaRPr lang="pt-BR"/>
        </a:p>
      </dgm:t>
    </dgm:pt>
    <dgm:pt modelId="{A94DF6EB-E2C8-4186-A871-9D1519C8E163}" type="pres">
      <dgm:prSet presAssocID="{72C6CBAB-EC1B-4DA0-9C15-9A5A130FDAA6}" presName="vertSpace2" presStyleLbl="node1" presStyleIdx="0" presStyleCnt="2"/>
      <dgm:spPr/>
      <dgm:t>
        <a:bodyPr/>
        <a:lstStyle/>
        <a:p>
          <a:endParaRPr lang="pt-BR"/>
        </a:p>
      </dgm:t>
    </dgm:pt>
    <dgm:pt modelId="{8EF3C270-817E-42B0-AC01-254A582BB578}" type="pres">
      <dgm:prSet presAssocID="{72C6CBAB-EC1B-4DA0-9C15-9A5A130FDAA6}" presName="circle2" presStyleLbl="node1" presStyleIdx="1" presStyleCnt="2"/>
      <dgm:spPr/>
      <dgm:t>
        <a:bodyPr/>
        <a:lstStyle/>
        <a:p>
          <a:endParaRPr lang="pt-BR"/>
        </a:p>
      </dgm:t>
    </dgm:pt>
    <dgm:pt modelId="{0220FFE2-9029-457F-8E43-61854E08C2E4}" type="pres">
      <dgm:prSet presAssocID="{72C6CBAB-EC1B-4DA0-9C15-9A5A130FDAA6}" presName="rect2" presStyleLbl="alignAcc1" presStyleIdx="1" presStyleCnt="2" custLinFactNeighborY="22666"/>
      <dgm:spPr/>
      <dgm:t>
        <a:bodyPr/>
        <a:lstStyle/>
        <a:p>
          <a:endParaRPr lang="pt-BR"/>
        </a:p>
      </dgm:t>
    </dgm:pt>
    <dgm:pt modelId="{93BA8D79-2C0C-4D65-85AA-F2FD288E4F3B}" type="pres">
      <dgm:prSet presAssocID="{4B5EC22E-A876-4D63-928A-08C8873359C1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5D070A-9942-4C44-B75F-5739130AA93E}" type="pres">
      <dgm:prSet presAssocID="{72C6CBAB-EC1B-4DA0-9C15-9A5A130FDAA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BB7EB1E-A1CF-4E47-8FC1-FCF7164F12CB}" type="presOf" srcId="{72C6CBAB-EC1B-4DA0-9C15-9A5A130FDAA6}" destId="{DB5D070A-9942-4C44-B75F-5739130AA93E}" srcOrd="1" destOrd="0" presId="urn:microsoft.com/office/officeart/2005/8/layout/target3"/>
    <dgm:cxn modelId="{4F1B9AB0-43BF-4058-84DD-163DCE4B4655}" type="presOf" srcId="{AE866C09-0D15-45E7-AE91-10AA16C669E0}" destId="{5DE09CE0-398F-4523-9B34-28B79A3AA605}" srcOrd="0" destOrd="0" presId="urn:microsoft.com/office/officeart/2005/8/layout/target3"/>
    <dgm:cxn modelId="{CE532E4C-E60F-4328-86CE-E9ABFCC33C7F}" type="presOf" srcId="{4B5EC22E-A876-4D63-928A-08C8873359C1}" destId="{93BA8D79-2C0C-4D65-85AA-F2FD288E4F3B}" srcOrd="1" destOrd="0" presId="urn:microsoft.com/office/officeart/2005/8/layout/target3"/>
    <dgm:cxn modelId="{528CDEFA-FD05-4A85-92DE-CF4981B3C973}" type="presOf" srcId="{4B5EC22E-A876-4D63-928A-08C8873359C1}" destId="{C94632C4-3FC1-488E-AD87-EE0065615554}" srcOrd="0" destOrd="0" presId="urn:microsoft.com/office/officeart/2005/8/layout/target3"/>
    <dgm:cxn modelId="{7853C339-97D8-4BC7-8D81-B8098D889EC8}" srcId="{AE866C09-0D15-45E7-AE91-10AA16C669E0}" destId="{4B5EC22E-A876-4D63-928A-08C8873359C1}" srcOrd="0" destOrd="0" parTransId="{9081C244-E20B-4607-872A-DC64D26330D0}" sibTransId="{CE831997-D48D-463B-9333-FB7D92CEDEA6}"/>
    <dgm:cxn modelId="{A0200861-D49F-438B-A248-E4199B6C2105}" type="presOf" srcId="{72C6CBAB-EC1B-4DA0-9C15-9A5A130FDAA6}" destId="{0220FFE2-9029-457F-8E43-61854E08C2E4}" srcOrd="0" destOrd="0" presId="urn:microsoft.com/office/officeart/2005/8/layout/target3"/>
    <dgm:cxn modelId="{10D04E3C-A410-4D3D-AF79-3BEBEAF715E8}" srcId="{AE866C09-0D15-45E7-AE91-10AA16C669E0}" destId="{72C6CBAB-EC1B-4DA0-9C15-9A5A130FDAA6}" srcOrd="1" destOrd="0" parTransId="{763C9224-E0AB-4877-B9CF-756B57137655}" sibTransId="{4C0AC832-CAF8-491B-8275-B1C0AA34FAD7}"/>
    <dgm:cxn modelId="{ACBBFD77-1A74-4D76-9ADC-92B29BA7EDAB}" type="presParOf" srcId="{5DE09CE0-398F-4523-9B34-28B79A3AA605}" destId="{D01D6B9D-EB34-43E5-AE28-55F737334698}" srcOrd="0" destOrd="0" presId="urn:microsoft.com/office/officeart/2005/8/layout/target3"/>
    <dgm:cxn modelId="{8E34FA00-4917-4343-8055-BD449CC1B616}" type="presParOf" srcId="{5DE09CE0-398F-4523-9B34-28B79A3AA605}" destId="{2DE64E72-DC4B-4CB2-AF12-42CC8D302179}" srcOrd="1" destOrd="0" presId="urn:microsoft.com/office/officeart/2005/8/layout/target3"/>
    <dgm:cxn modelId="{8A7F4083-7589-4024-A7CB-42F3F4E7BC22}" type="presParOf" srcId="{5DE09CE0-398F-4523-9B34-28B79A3AA605}" destId="{C94632C4-3FC1-488E-AD87-EE0065615554}" srcOrd="2" destOrd="0" presId="urn:microsoft.com/office/officeart/2005/8/layout/target3"/>
    <dgm:cxn modelId="{FD5E2D00-F66E-4574-9FCC-77B514FD194A}" type="presParOf" srcId="{5DE09CE0-398F-4523-9B34-28B79A3AA605}" destId="{A94DF6EB-E2C8-4186-A871-9D1519C8E163}" srcOrd="3" destOrd="0" presId="urn:microsoft.com/office/officeart/2005/8/layout/target3"/>
    <dgm:cxn modelId="{4AF6C25B-D307-4860-8457-DABD9901B79A}" type="presParOf" srcId="{5DE09CE0-398F-4523-9B34-28B79A3AA605}" destId="{8EF3C270-817E-42B0-AC01-254A582BB578}" srcOrd="4" destOrd="0" presId="urn:microsoft.com/office/officeart/2005/8/layout/target3"/>
    <dgm:cxn modelId="{8FC45476-A2A7-4683-91FD-28CD7EBC97C8}" type="presParOf" srcId="{5DE09CE0-398F-4523-9B34-28B79A3AA605}" destId="{0220FFE2-9029-457F-8E43-61854E08C2E4}" srcOrd="5" destOrd="0" presId="urn:microsoft.com/office/officeart/2005/8/layout/target3"/>
    <dgm:cxn modelId="{43F1D905-2E68-4B85-B51D-CD2299C78302}" type="presParOf" srcId="{5DE09CE0-398F-4523-9B34-28B79A3AA605}" destId="{93BA8D79-2C0C-4D65-85AA-F2FD288E4F3B}" srcOrd="6" destOrd="0" presId="urn:microsoft.com/office/officeart/2005/8/layout/target3"/>
    <dgm:cxn modelId="{7894D82F-6F5A-4941-823A-8985CA4C1EA0}" type="presParOf" srcId="{5DE09CE0-398F-4523-9B34-28B79A3AA605}" destId="{DB5D070A-9942-4C44-B75F-5739130AA93E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938D76-AAFF-4900-A1BE-A096863F3A49}" type="doc">
      <dgm:prSet loTypeId="urn:microsoft.com/office/officeart/2005/8/layout/vList2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pt-PT"/>
        </a:p>
      </dgm:t>
    </dgm:pt>
    <dgm:pt modelId="{E9B0A888-1E68-4B8C-9712-E748C1D72596}">
      <dgm:prSet phldrT="[Texto]" custT="1"/>
      <dgm:spPr/>
      <dgm:t>
        <a:bodyPr/>
        <a:lstStyle/>
        <a:p>
          <a:pPr algn="ctr"/>
          <a:r>
            <a:rPr lang="pt-PT" sz="1400" b="1" dirty="0"/>
            <a:t>RELATORIO SINOPSES </a:t>
          </a:r>
          <a:r>
            <a:rPr lang="pt-PT" sz="1400" b="1" dirty="0" smtClean="0"/>
            <a:t>EPASMOXICO-EP</a:t>
          </a:r>
          <a:endParaRPr lang="pt-PT" sz="1400" b="1" dirty="0"/>
        </a:p>
      </dgm:t>
    </dgm:pt>
    <dgm:pt modelId="{C14EA207-CF88-4F23-BCF5-7095B23FFBE1}" type="parTrans" cxnId="{7D38655F-A601-4280-B911-3E633393E270}">
      <dgm:prSet/>
      <dgm:spPr/>
      <dgm:t>
        <a:bodyPr/>
        <a:lstStyle/>
        <a:p>
          <a:endParaRPr lang="pt-PT"/>
        </a:p>
      </dgm:t>
    </dgm:pt>
    <dgm:pt modelId="{861CAB87-24FB-4759-AFF8-A0BA3FA25113}" type="sibTrans" cxnId="{7D38655F-A601-4280-B911-3E633393E270}">
      <dgm:prSet/>
      <dgm:spPr/>
      <dgm:t>
        <a:bodyPr/>
        <a:lstStyle/>
        <a:p>
          <a:endParaRPr lang="pt-PT"/>
        </a:p>
      </dgm:t>
    </dgm:pt>
    <dgm:pt modelId="{8F97AD54-8F23-46CC-A2F1-F9D91A49834C}" type="pres">
      <dgm:prSet presAssocID="{E0938D76-AAFF-4900-A1BE-A096863F3A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B9C329A-AA05-4A7D-A44E-498105B9E7FC}" type="pres">
      <dgm:prSet presAssocID="{E9B0A888-1E68-4B8C-9712-E748C1D72596}" presName="parentText" presStyleLbl="node1" presStyleIdx="0" presStyleCnt="1" custScaleY="38800" custLinFactNeighborX="-2064" custLinFactNeighborY="-2197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D38655F-A601-4280-B911-3E633393E270}" srcId="{E0938D76-AAFF-4900-A1BE-A096863F3A49}" destId="{E9B0A888-1E68-4B8C-9712-E748C1D72596}" srcOrd="0" destOrd="0" parTransId="{C14EA207-CF88-4F23-BCF5-7095B23FFBE1}" sibTransId="{861CAB87-24FB-4759-AFF8-A0BA3FA25113}"/>
    <dgm:cxn modelId="{735866B8-6628-4587-B7A8-415E0D54469C}" type="presOf" srcId="{E9B0A888-1E68-4B8C-9712-E748C1D72596}" destId="{DB9C329A-AA05-4A7D-A44E-498105B9E7FC}" srcOrd="0" destOrd="0" presId="urn:microsoft.com/office/officeart/2005/8/layout/vList2"/>
    <dgm:cxn modelId="{C99F7A18-43B1-4039-915A-F8C5B1B5C1EE}" type="presOf" srcId="{E0938D76-AAFF-4900-A1BE-A096863F3A49}" destId="{8F97AD54-8F23-46CC-A2F1-F9D91A49834C}" srcOrd="0" destOrd="0" presId="urn:microsoft.com/office/officeart/2005/8/layout/vList2"/>
    <dgm:cxn modelId="{D4E80D57-5BBD-450C-8C75-33FCA6F0BC52}" type="presParOf" srcId="{8F97AD54-8F23-46CC-A2F1-F9D91A49834C}" destId="{DB9C329A-AA05-4A7D-A44E-498105B9E7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801A72-425C-4957-9C54-79EAE39D855F}" type="doc">
      <dgm:prSet loTypeId="urn:microsoft.com/office/officeart/2005/8/layout/vList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pt-PT"/>
        </a:p>
      </dgm:t>
    </dgm:pt>
    <dgm:pt modelId="{A1D5A9E5-1AE6-4D40-8517-873E0A7D78F9}">
      <dgm:prSet phldrT="[Texto]"/>
      <dgm:spPr/>
      <dgm:t>
        <a:bodyPr/>
        <a:lstStyle/>
        <a:p>
          <a:pPr algn="ctr"/>
          <a:r>
            <a:rPr lang="pt-PT" dirty="0"/>
            <a:t>INDICADORES PARA A </a:t>
          </a:r>
          <a:r>
            <a:rPr lang="pt-PT" dirty="0" smtClean="0"/>
            <a:t>ÁGUA MEIO RURAL</a:t>
          </a:r>
          <a:endParaRPr lang="pt-PT" dirty="0"/>
        </a:p>
      </dgm:t>
    </dgm:pt>
    <dgm:pt modelId="{6C97DE7C-C9AA-4698-8A8E-F7F9DF8C430B}" type="parTrans" cxnId="{3AA646CE-63B3-44A0-8168-51781E466342}">
      <dgm:prSet/>
      <dgm:spPr/>
      <dgm:t>
        <a:bodyPr/>
        <a:lstStyle/>
        <a:p>
          <a:endParaRPr lang="pt-PT"/>
        </a:p>
      </dgm:t>
    </dgm:pt>
    <dgm:pt modelId="{8F59611B-7061-4937-8172-267AF871DB3C}" type="sibTrans" cxnId="{3AA646CE-63B3-44A0-8168-51781E466342}">
      <dgm:prSet/>
      <dgm:spPr/>
      <dgm:t>
        <a:bodyPr/>
        <a:lstStyle/>
        <a:p>
          <a:endParaRPr lang="pt-PT"/>
        </a:p>
      </dgm:t>
    </dgm:pt>
    <dgm:pt modelId="{924E2AE7-A698-4A4A-B83A-F55029835C67}" type="pres">
      <dgm:prSet presAssocID="{A3801A72-425C-4957-9C54-79EAE39D85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29ADB83-088F-47A1-BF63-D5CF95B758E2}" type="pres">
      <dgm:prSet presAssocID="{A1D5A9E5-1AE6-4D40-8517-873E0A7D78F9}" presName="parentText" presStyleLbl="node1" presStyleIdx="0" presStyleCnt="1" custScaleY="19792" custLinFactNeighborX="2862" custLinFactNeighborY="8357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AA646CE-63B3-44A0-8168-51781E466342}" srcId="{A3801A72-425C-4957-9C54-79EAE39D855F}" destId="{A1D5A9E5-1AE6-4D40-8517-873E0A7D78F9}" srcOrd="0" destOrd="0" parTransId="{6C97DE7C-C9AA-4698-8A8E-F7F9DF8C430B}" sibTransId="{8F59611B-7061-4937-8172-267AF871DB3C}"/>
    <dgm:cxn modelId="{1742F60B-2341-45CF-9748-56DA6D91444B}" type="presOf" srcId="{A3801A72-425C-4957-9C54-79EAE39D855F}" destId="{924E2AE7-A698-4A4A-B83A-F55029835C67}" srcOrd="0" destOrd="0" presId="urn:microsoft.com/office/officeart/2005/8/layout/vList2"/>
    <dgm:cxn modelId="{905187D0-0384-49EA-BD6F-30B7EC865435}" type="presOf" srcId="{A1D5A9E5-1AE6-4D40-8517-873E0A7D78F9}" destId="{529ADB83-088F-47A1-BF63-D5CF95B758E2}" srcOrd="0" destOrd="0" presId="urn:microsoft.com/office/officeart/2005/8/layout/vList2"/>
    <dgm:cxn modelId="{C9D2D953-171B-4189-97D6-90DC5396A9D5}" type="presParOf" srcId="{924E2AE7-A698-4A4A-B83A-F55029835C67}" destId="{529ADB83-088F-47A1-BF63-D5CF95B758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AB800-869D-4D38-9C57-28B6A07E3782}">
      <dsp:nvSpPr>
        <dsp:cNvPr id="0" name=""/>
        <dsp:cNvSpPr/>
      </dsp:nvSpPr>
      <dsp:spPr>
        <a:xfrm>
          <a:off x="1205704" y="634004"/>
          <a:ext cx="8077132" cy="22744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2587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COMISSÃO DE GESTÃO DA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EMPRESA PROVINCIAL DE ÁGUAS E SANEAMENTO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u="sng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DO MOXICO</a:t>
          </a:r>
          <a:endParaRPr lang="pt-BR" sz="240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1316735" y="745035"/>
        <a:ext cx="7855070" cy="2052414"/>
      </dsp:txXfrm>
    </dsp:sp>
    <dsp:sp modelId="{3F97F449-9761-479A-802A-28798C5D3840}">
      <dsp:nvSpPr>
        <dsp:cNvPr id="0" name=""/>
        <dsp:cNvSpPr/>
      </dsp:nvSpPr>
      <dsp:spPr>
        <a:xfrm>
          <a:off x="0" y="0"/>
          <a:ext cx="2108405" cy="21087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D6B9D-EB34-43E5-AE28-55F737334698}">
      <dsp:nvSpPr>
        <dsp:cNvPr id="0" name=""/>
        <dsp:cNvSpPr/>
      </dsp:nvSpPr>
      <dsp:spPr>
        <a:xfrm>
          <a:off x="0" y="0"/>
          <a:ext cx="1549306" cy="15493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4632C4-3FC1-488E-AD87-EE0065615554}">
      <dsp:nvSpPr>
        <dsp:cNvPr id="0" name=""/>
        <dsp:cNvSpPr/>
      </dsp:nvSpPr>
      <dsp:spPr>
        <a:xfrm>
          <a:off x="774653" y="0"/>
          <a:ext cx="6060861" cy="15493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REPÚBLICA DE ANGOLA </a:t>
          </a:r>
          <a:endParaRPr lang="pt-BR" sz="2400" kern="1200" dirty="0"/>
        </a:p>
      </dsp:txBody>
      <dsp:txXfrm>
        <a:off x="774653" y="0"/>
        <a:ext cx="6060861" cy="735920"/>
      </dsp:txXfrm>
    </dsp:sp>
    <dsp:sp modelId="{8EF3C270-817E-42B0-AC01-254A582BB578}">
      <dsp:nvSpPr>
        <dsp:cNvPr id="0" name=""/>
        <dsp:cNvSpPr/>
      </dsp:nvSpPr>
      <dsp:spPr>
        <a:xfrm>
          <a:off x="406692" y="735920"/>
          <a:ext cx="735920" cy="7359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20FFE2-9029-457F-8E43-61854E08C2E4}">
      <dsp:nvSpPr>
        <dsp:cNvPr id="0" name=""/>
        <dsp:cNvSpPr/>
      </dsp:nvSpPr>
      <dsp:spPr>
        <a:xfrm>
          <a:off x="774653" y="813385"/>
          <a:ext cx="6060861" cy="735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9º CONSELHO CONSULTIVO DO MINEA JULHO 26-27/2019</a:t>
          </a:r>
          <a:endParaRPr lang="pt-BR" sz="2800" kern="1200" dirty="0"/>
        </a:p>
      </dsp:txBody>
      <dsp:txXfrm>
        <a:off x="774653" y="813385"/>
        <a:ext cx="6060861" cy="735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C329A-AA05-4A7D-A44E-498105B9E7FC}">
      <dsp:nvSpPr>
        <dsp:cNvPr id="0" name=""/>
        <dsp:cNvSpPr/>
      </dsp:nvSpPr>
      <dsp:spPr>
        <a:xfrm>
          <a:off x="0" y="1"/>
          <a:ext cx="6994071" cy="472118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/>
            <a:t>RELATORIO SINOPSES </a:t>
          </a:r>
          <a:r>
            <a:rPr lang="pt-PT" sz="1400" b="1" kern="1200" dirty="0" smtClean="0"/>
            <a:t>EPASMOXICO-EP</a:t>
          </a:r>
          <a:endParaRPr lang="pt-PT" sz="1400" b="1" kern="1200" dirty="0"/>
        </a:p>
      </dsp:txBody>
      <dsp:txXfrm>
        <a:off x="23047" y="23048"/>
        <a:ext cx="6947977" cy="426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45496494"/>
              </p:ext>
            </p:extLst>
          </p:nvPr>
        </p:nvGraphicFramePr>
        <p:xfrm>
          <a:off x="328392" y="2967335"/>
          <a:ext cx="9446675" cy="316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88450559"/>
              </p:ext>
            </p:extLst>
          </p:nvPr>
        </p:nvGraphicFramePr>
        <p:xfrm>
          <a:off x="2621343" y="1238865"/>
          <a:ext cx="6835515" cy="1549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87346"/>
              </p:ext>
            </p:extLst>
          </p:nvPr>
        </p:nvGraphicFramePr>
        <p:xfrm>
          <a:off x="5696201" y="0"/>
          <a:ext cx="1283110" cy="123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Imagem" r:id="rId13" imgW="5327443" imgH="6034855" progId="StaticMetafile">
                  <p:embed/>
                </p:oleObj>
              </mc:Choice>
              <mc:Fallback>
                <p:oleObj name="Imagem" r:id="rId13" imgW="5327443" imgH="6034855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6201" y="0"/>
                        <a:ext cx="1283110" cy="12388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2416963" y="2967335"/>
            <a:ext cx="735810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ÁGUA E ENERGIA: MELHORIA DO </a:t>
            </a:r>
            <a:r>
              <a:rPr lang="pt-BR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SERVIÇO</a:t>
            </a:r>
            <a:r>
              <a:rPr lang="pt-BR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COM FOCO NA SUSTENTABILIDADE</a:t>
            </a:r>
            <a:endParaRPr lang="pt-BR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62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274" y="2747493"/>
            <a:ext cx="8596668" cy="109041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PT" sz="6600" b="1" dirty="0" smtClean="0">
                <a:solidFill>
                  <a:schemeClr val="tx1"/>
                </a:solidFill>
              </a:rPr>
              <a:t>MUITO OBRIGADO</a:t>
            </a:r>
            <a:br>
              <a:rPr lang="pt-PT" sz="6600" b="1" dirty="0" smtClean="0">
                <a:solidFill>
                  <a:schemeClr val="tx1"/>
                </a:solidFill>
              </a:rPr>
            </a:br>
            <a:endParaRPr lang="pt-PT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50685"/>
              </p:ext>
            </p:extLst>
          </p:nvPr>
        </p:nvGraphicFramePr>
        <p:xfrm>
          <a:off x="27296" y="503464"/>
          <a:ext cx="12164704" cy="6256123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979779"/>
                <a:gridCol w="1584533"/>
                <a:gridCol w="1161989"/>
                <a:gridCol w="1056355"/>
                <a:gridCol w="1208940"/>
                <a:gridCol w="821609"/>
                <a:gridCol w="915507"/>
                <a:gridCol w="1134967"/>
                <a:gridCol w="811369"/>
                <a:gridCol w="721217"/>
                <a:gridCol w="768439"/>
              </a:tblGrid>
              <a:tr h="287524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Província do Moxico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28052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Municipio do Moxico (sede)</a:t>
                      </a:r>
                      <a:endParaRPr lang="pt-PT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Kamanongue</a:t>
                      </a:r>
                      <a:endParaRPr lang="pt-PT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Léua</a:t>
                      </a:r>
                      <a:endParaRPr lang="pt-PT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Lumeje</a:t>
                      </a:r>
                      <a:r>
                        <a:rPr lang="pt-PT" sz="1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Cameia</a:t>
                      </a:r>
                      <a:endParaRPr lang="pt-PT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Luacano</a:t>
                      </a:r>
                      <a:endParaRPr lang="pt-PT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Luau</a:t>
                      </a:r>
                      <a:endParaRPr lang="pt-PT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Alto Zambeze</a:t>
                      </a:r>
                      <a:endParaRPr lang="pt-PT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Luchazes</a:t>
                      </a:r>
                      <a:endParaRPr lang="pt-PT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Bundas</a:t>
                      </a:r>
                      <a:endParaRPr lang="pt-PT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TOTAL</a:t>
                      </a:r>
                      <a:endParaRPr lang="pt-PT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212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726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DADOS POPULACIONAIS (2019)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414.855 </a:t>
                      </a:r>
                      <a:r>
                        <a:rPr lang="pt-PT" sz="1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hab</a:t>
                      </a:r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t-PT" sz="10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(47%)</a:t>
                      </a:r>
                      <a:endParaRPr lang="pt-PT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39.659 </a:t>
                      </a:r>
                      <a:r>
                        <a:rPr lang="pt-PT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hab</a:t>
                      </a:r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37.674 </a:t>
                      </a:r>
                      <a:r>
                        <a:rPr lang="pt-PT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hab</a:t>
                      </a:r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24.213 </a:t>
                      </a:r>
                      <a:r>
                        <a:rPr lang="pt-PT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hab</a:t>
                      </a:r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24.090 </a:t>
                      </a:r>
                      <a:r>
                        <a:rPr lang="pt-PT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hab</a:t>
                      </a:r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103.826 </a:t>
                      </a:r>
                      <a:r>
                        <a:rPr lang="pt-PT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hab</a:t>
                      </a:r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128. 724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 </a:t>
                      </a:r>
                      <a:r>
                        <a:rPr lang="pt-PT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.775</a:t>
                      </a:r>
                      <a:r>
                        <a:rPr lang="pt-PT" sz="1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t-PT" sz="10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(2%)</a:t>
                      </a:r>
                      <a:endParaRPr lang="pt-PT" sz="10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80 </a:t>
                      </a:r>
                      <a:r>
                        <a:rPr lang="pt-PT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663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880 </a:t>
                      </a:r>
                      <a:r>
                        <a:rPr lang="pt-PT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480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03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PROJECTOS EM CURSO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SAA sede do Municipio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SAA sede do Municipio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SAA sede do Municipio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SAA sede do </a:t>
                      </a:r>
                      <a:r>
                        <a:rPr lang="pt-PT" sz="1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Municipio</a:t>
                      </a:r>
                      <a:endParaRPr lang="pt-PT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Reforço de SAA sede Cazombo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4262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GRAU DE EXECUÇÃO FÍSICA E FINACEIRA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fase de mobilização Estaleiro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fase de mobilização Estaleiro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fase de mobilização Estaleiro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fase de mobilização Estaleiro</a:t>
                      </a:r>
                      <a:endParaRPr lang="pt-PT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obra parada desde Dezembro 2017 com aprox. </a:t>
                      </a:r>
                      <a:r>
                        <a:rPr lang="pt-PT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55 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execução física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PIIM</a:t>
                      </a:r>
                      <a:r>
                        <a:rPr lang="pt-PT" sz="1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Construção de </a:t>
                      </a:r>
                      <a:r>
                        <a:rPr lang="pt-PT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SAA</a:t>
                      </a:r>
                      <a:r>
                        <a:rPr lang="pt-PT" sz="1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em (4) comunas</a:t>
                      </a:r>
                      <a:endParaRPr lang="pt-PT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7324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PROJECTOS EM PERPECTIVA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Expansão </a:t>
                      </a:r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 rede de distribuição p/ 15.000 ligações domiciliárias (PIDSA 2</a:t>
                      </a:r>
                      <a:r>
                        <a:rPr lang="pt-PT" sz="1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fontAlgn="ctr"/>
                      <a:r>
                        <a:rPr lang="pt-P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Prevendo um aumento de 64%</a:t>
                      </a:r>
                      <a:r>
                        <a:rPr lang="pt-PT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na </a:t>
                      </a:r>
                      <a:r>
                        <a:rPr lang="pt-PT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taixa</a:t>
                      </a:r>
                      <a:r>
                        <a:rPr lang="pt-PT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cobertura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PIIM</a:t>
                      </a:r>
                      <a:r>
                        <a:rPr lang="pt-PT" sz="10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pt-PT" sz="1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Construção de (6)</a:t>
                      </a:r>
                      <a:r>
                        <a:rPr lang="pt-PT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  SAA</a:t>
                      </a:r>
                      <a:endParaRPr lang="pt-PT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Criação do GAS no âmbito de implementação do (MONGECA) a</a:t>
                      </a:r>
                      <a:r>
                        <a:rPr lang="pt-PT" sz="1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nível de todos os municípios</a:t>
                      </a:r>
                      <a:endParaRPr lang="pt-PT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PIIM</a:t>
                      </a:r>
                      <a:r>
                        <a:rPr lang="pt-PT" sz="10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pt-PT" sz="1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Construção de (2)</a:t>
                      </a:r>
                      <a:r>
                        <a:rPr lang="pt-PT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  SAA em Bairros periféricos</a:t>
                      </a:r>
                      <a:endParaRPr lang="pt-PT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PIIM</a:t>
                      </a:r>
                      <a:r>
                        <a:rPr lang="pt-PT" sz="10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pt-PT" sz="1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Construção de (6)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pt-PT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SAA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871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ACÇOES DE FORMAÇÃO DENSENVOLVIDAS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Accços de capacitação pessoal  da área técnica </a:t>
                      </a:r>
                      <a:r>
                        <a:rPr lang="pt-PT" sz="1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pt-PT" sz="10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vertente partilha de </a:t>
                      </a:r>
                      <a:r>
                        <a:rPr lang="pt-PT" sz="10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knou</a:t>
                      </a:r>
                      <a:r>
                        <a:rPr lang="pt-PT" sz="10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0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how</a:t>
                      </a:r>
                      <a:r>
                        <a:rPr lang="pt-PT" sz="10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e </a:t>
                      </a:r>
                      <a:r>
                        <a:rPr lang="pt-PT" sz="10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traning</a:t>
                      </a:r>
                      <a:r>
                        <a:rPr lang="pt-PT" sz="10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0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on</a:t>
                      </a:r>
                      <a:r>
                        <a:rPr lang="pt-PT" sz="10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job. Na área comercial,</a:t>
                      </a:r>
                      <a:r>
                        <a:rPr lang="pt-PT" sz="1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(contratação, </a:t>
                      </a:r>
                      <a:r>
                        <a:rPr lang="pt-PT" sz="10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factuaração</a:t>
                      </a:r>
                      <a:r>
                        <a:rPr lang="pt-PT" sz="1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e cobrança) no </a:t>
                      </a:r>
                      <a:r>
                        <a:rPr lang="pt-PT" sz="10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ambito</a:t>
                      </a:r>
                      <a:r>
                        <a:rPr lang="pt-PT" sz="1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da </a:t>
                      </a:r>
                      <a:r>
                        <a:rPr lang="pt-PT" sz="10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assistencia</a:t>
                      </a:r>
                      <a:r>
                        <a:rPr lang="pt-PT" sz="1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Técnica para o fortalecimento da DNA/ENGCONSULT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212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09593290"/>
              </p:ext>
            </p:extLst>
          </p:nvPr>
        </p:nvGraphicFramePr>
        <p:xfrm>
          <a:off x="675399" y="0"/>
          <a:ext cx="6994071" cy="1006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1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98771"/>
              </p:ext>
            </p:extLst>
          </p:nvPr>
        </p:nvGraphicFramePr>
        <p:xfrm>
          <a:off x="115908" y="1416676"/>
          <a:ext cx="11957556" cy="3103483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259323"/>
                <a:gridCol w="1110318"/>
                <a:gridCol w="1122472"/>
                <a:gridCol w="870060"/>
                <a:gridCol w="630376"/>
                <a:gridCol w="694844"/>
                <a:gridCol w="963722"/>
                <a:gridCol w="1143110"/>
                <a:gridCol w="779332"/>
                <a:gridCol w="610356"/>
                <a:gridCol w="773643"/>
              </a:tblGrid>
              <a:tr h="260011">
                <a:tc gridSpan="11">
                  <a:txBody>
                    <a:bodyPr/>
                    <a:lstStyle/>
                    <a:p>
                      <a:pPr algn="ctr" fontAlgn="b"/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48208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 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Municipio do Moxico (sede)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Kamanongue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Léua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L. Cameia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Luacano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Luau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Alto Zambeze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Luchazes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Bundas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TOTAL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628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NUMÉRO DE PEQUENOS SISTEMAS (PSA) EXISTENTES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49 un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7 un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5 un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5 un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>
                          <a:effectLst/>
                        </a:rPr>
                        <a:t>4 un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7 un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7 un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>
                          <a:effectLst/>
                        </a:rPr>
                        <a:t>8 un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>
                          <a:effectLst/>
                        </a:rPr>
                        <a:t>19 un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115 un</a:t>
                      </a:r>
                      <a:endParaRPr lang="pt-PT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258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RACIO DE (PSA) EM FUNCIONAMENTO POR MAIS DE 30 DIAS CONSECUTIVOS %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17 un (34,69%)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4 un (57,14%)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4 un (80%)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100%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100%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100%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100%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100%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13 un 68%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69 un (60%)</a:t>
                      </a:r>
                      <a:endParaRPr lang="pt-PT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628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PONTOS DE ÁGUA (PA)EXISTENTE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57 un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11 un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8 un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4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>
                          <a:effectLst/>
                        </a:rPr>
                        <a:t>3 un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55 un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38 un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4 un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>
                          <a:effectLst/>
                        </a:rPr>
                        <a:t>10 un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189</a:t>
                      </a:r>
                      <a:endParaRPr lang="pt-PT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258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RACIO DE (PA) EM FUNCIONAMENTO POR MAIS DE 30 DIAS CONSECUTIVOS %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35 un (61%)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0,00%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2 un (25%)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0,00%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>
                          <a:effectLst/>
                        </a:rPr>
                        <a:t>1 un (33%)</a:t>
                      </a:r>
                      <a:endParaRPr lang="pt-PT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22 un (40%)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9 un (23,68%)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0,00%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5 un (50%)</a:t>
                      </a:r>
                      <a:endParaRPr lang="pt-PT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74 </a:t>
                      </a:r>
                      <a:r>
                        <a:rPr lang="pt-PT" sz="13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un</a:t>
                      </a:r>
                      <a:r>
                        <a:rPr lang="pt-PT" sz="13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(40%)</a:t>
                      </a:r>
                      <a:endParaRPr lang="pt-PT" sz="13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258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NUMÉRO (PSA) + (PA) POR CADA 1000 HABITANTES RURAIS -un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0,03</a:t>
                      </a:r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>
                          <a:effectLst/>
                        </a:rPr>
                        <a:t>0,45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>
                          <a:effectLst/>
                        </a:rPr>
                        <a:t>0,34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0,37</a:t>
                      </a:r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>
                          <a:effectLst/>
                        </a:rPr>
                        <a:t>0,37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0,60</a:t>
                      </a:r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>
                          <a:effectLst/>
                        </a:rPr>
                        <a:t>0,00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0,71</a:t>
                      </a:r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0,00</a:t>
                      </a:r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- 0,34%</a:t>
                      </a:r>
                      <a:endParaRPr lang="pt-PT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0011">
                <a:tc>
                  <a:txBody>
                    <a:bodyPr/>
                    <a:lstStyle/>
                    <a:p>
                      <a:pPr algn="l" fontAlgn="b"/>
                      <a:r>
                        <a:rPr lang="pt-PT" sz="600" u="none" strike="noStrike" dirty="0">
                          <a:effectLst/>
                        </a:rPr>
                        <a:t> </a:t>
                      </a:r>
                      <a:endParaRPr lang="pt-P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00" u="none" strike="noStrike">
                          <a:effectLst/>
                        </a:rPr>
                        <a:t> </a:t>
                      </a:r>
                      <a:endParaRPr lang="pt-PT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00" u="none" strike="noStrike" dirty="0">
                          <a:effectLst/>
                        </a:rPr>
                        <a:t> </a:t>
                      </a:r>
                      <a:endParaRPr lang="pt-P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00" u="none" strike="noStrike" dirty="0">
                          <a:effectLst/>
                        </a:rPr>
                        <a:t> </a:t>
                      </a:r>
                      <a:endParaRPr lang="pt-P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00" u="none" strike="noStrike" dirty="0">
                          <a:effectLst/>
                        </a:rPr>
                        <a:t> </a:t>
                      </a:r>
                      <a:endParaRPr lang="pt-P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00" u="none" strike="noStrike">
                          <a:effectLst/>
                        </a:rPr>
                        <a:t> </a:t>
                      </a:r>
                      <a:endParaRPr lang="pt-PT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00" u="none" strike="noStrike">
                          <a:effectLst/>
                        </a:rPr>
                        <a:t> </a:t>
                      </a:r>
                      <a:endParaRPr lang="pt-PT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00" u="none" strike="noStrike">
                          <a:effectLst/>
                        </a:rPr>
                        <a:t> </a:t>
                      </a:r>
                      <a:endParaRPr lang="pt-PT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00" u="none" strike="noStrike">
                          <a:effectLst/>
                        </a:rPr>
                        <a:t> </a:t>
                      </a:r>
                      <a:endParaRPr lang="pt-PT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00" u="none" strike="noStrike" dirty="0">
                          <a:effectLst/>
                        </a:rPr>
                        <a:t> </a:t>
                      </a:r>
                      <a:endParaRPr lang="pt-P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00" u="none" strike="noStrike" dirty="0">
                          <a:effectLst/>
                        </a:rPr>
                        <a:t> </a:t>
                      </a:r>
                      <a:endParaRPr lang="pt-P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12384948"/>
              </p:ext>
            </p:extLst>
          </p:nvPr>
        </p:nvGraphicFramePr>
        <p:xfrm>
          <a:off x="116541" y="707101"/>
          <a:ext cx="8558893" cy="575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8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8" y="246741"/>
            <a:ext cx="8248650" cy="6183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03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425579"/>
              </p:ext>
            </p:extLst>
          </p:nvPr>
        </p:nvGraphicFramePr>
        <p:xfrm>
          <a:off x="666839" y="999443"/>
          <a:ext cx="9178388" cy="4240530"/>
        </p:xfrm>
        <a:graphic>
          <a:graphicData uri="http://schemas.openxmlformats.org/drawingml/2006/table">
            <a:tbl>
              <a:tblPr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0000" endA="300" endPos="55000" dir="5400000" sy="-100000" algn="bl" rotWithShape="0"/>
                </a:effectLst>
                <a:tableStyleId>{35758FB7-9AC5-4552-8A53-C91805E547FA}</a:tableStyleId>
              </a:tblPr>
              <a:tblGrid>
                <a:gridCol w="4330492"/>
                <a:gridCol w="1475222"/>
                <a:gridCol w="2395537"/>
                <a:gridCol w="977137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 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UNIDADE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Nº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%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TOTAL DE FUNCIONÁRIOS POR CADA 1000 </a:t>
                      </a:r>
                      <a:r>
                        <a:rPr lang="pt-PT" sz="1600" u="none" strike="noStrike" dirty="0" smtClean="0">
                          <a:effectLst/>
                        </a:rPr>
                        <a:t>LIGAÇÕES (rácio de 6</a:t>
                      </a:r>
                      <a:r>
                        <a:rPr lang="pt-PT" sz="1600" u="none" strike="noStrike" baseline="0" dirty="0" smtClean="0">
                          <a:effectLst/>
                        </a:rPr>
                        <a:t> membros) para dois </a:t>
                      </a:r>
                      <a:r>
                        <a:rPr lang="pt-PT" sz="1600" u="none" strike="noStrike" baseline="0" dirty="0" err="1" smtClean="0">
                          <a:effectLst/>
                        </a:rPr>
                        <a:t>sub</a:t>
                      </a:r>
                      <a:r>
                        <a:rPr lang="pt-PT" sz="1600" u="none" strike="noStrike" baseline="0" dirty="0" smtClean="0">
                          <a:effectLst/>
                        </a:rPr>
                        <a:t> sistemas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 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                               36,00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81%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41612"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effectLst/>
                        </a:rPr>
                        <a:t>RECUPERAÇÃO DE CUSTOS OPERACIONAIS %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 err="1" smtClean="0">
                          <a:effectLst/>
                        </a:rPr>
                        <a:t>Kz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 Fase</a:t>
                      </a:r>
                      <a:r>
                        <a:rPr lang="pt-PT" sz="1600" u="none" strike="noStrike" baseline="0" dirty="0" smtClean="0">
                          <a:effectLst/>
                        </a:rPr>
                        <a:t> embrionária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 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TOTAL DE LIGAÇÕES DOMICILIARIAS CADASTRADAS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 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                                </a:t>
                      </a:r>
                      <a:r>
                        <a:rPr lang="pt-PT" sz="1600" u="none" strike="noStrike" dirty="0" smtClean="0">
                          <a:effectLst/>
                        </a:rPr>
                        <a:t>7.405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 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TOTAL DE ÁGUA CAPTADA /TRATADA (Valor acumulado)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 smtClean="0">
                          <a:effectLst/>
                        </a:rPr>
                        <a:t>M3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                        </a:t>
                      </a:r>
                      <a:r>
                        <a:rPr lang="pt-PT" sz="1600" u="none" strike="noStrike" dirty="0" smtClean="0">
                          <a:effectLst/>
                        </a:rPr>
                        <a:t>1. </a:t>
                      </a:r>
                      <a:r>
                        <a:rPr lang="pt-PT" sz="1600" u="none" strike="noStrike" dirty="0">
                          <a:effectLst/>
                        </a:rPr>
                        <a:t>869 294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 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ÁGUA CAPTADA QUE E FACTURADA (Valor acumulado)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 smtClean="0">
                          <a:effectLst/>
                        </a:rPr>
                        <a:t>M3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                           402 843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22%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TOTAL DE VALOR COBRADO (Valor acumulado</a:t>
                      </a:r>
                      <a:r>
                        <a:rPr lang="pt-PT" sz="1600" u="none" strike="noStrike" dirty="0" smtClean="0">
                          <a:effectLst/>
                        </a:rPr>
                        <a:t>)   (pago)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 smtClean="0">
                          <a:effectLst/>
                        </a:rPr>
                        <a:t>M3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                           290 366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RACIO VALORES COBRADOS VALORES FACTURADO %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 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 smtClean="0">
                          <a:effectLst/>
                        </a:rPr>
                        <a:t>Animador </a:t>
                      </a:r>
                      <a:r>
                        <a:rPr lang="pt-PT" sz="1600" u="none" strike="noStrike" dirty="0">
                          <a:effectLst/>
                        </a:rPr>
                        <a:t> 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72%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POPULAÇÃO SERVIDA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 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 smtClean="0">
                          <a:effectLst/>
                        </a:rPr>
                        <a:t>87.630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21%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NÚMERO DE HORAS DE DISTRIBUIÇÃO POR DIA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 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 8 horas (7-15)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 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666839" y="312838"/>
            <a:ext cx="8404978" cy="503888"/>
            <a:chOff x="0" y="0"/>
            <a:chExt cx="8558893" cy="5038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etângulo de cantos arredondados 5"/>
            <p:cNvSpPr/>
            <p:nvPr/>
          </p:nvSpPr>
          <p:spPr>
            <a:xfrm>
              <a:off x="0" y="0"/>
              <a:ext cx="8558893" cy="5038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24598" y="24598"/>
              <a:ext cx="8509697" cy="4546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100" kern="1200" dirty="0"/>
                <a:t>INDICADORES </a:t>
              </a:r>
              <a:r>
                <a:rPr lang="pt-PT" sz="2100" kern="1200" dirty="0" smtClean="0"/>
                <a:t>SSA </a:t>
              </a:r>
              <a:r>
                <a:rPr lang="pt-PT" sz="2100" kern="1200" dirty="0"/>
                <a:t>DA SEDE CAPITAL/MOXICO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482416" y="5934670"/>
            <a:ext cx="574397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NB: Com a previsão do reforco de mais 15000 ligações   domiciliara pelo PDISA2 estima-se um aumento na taixa de cobertura de 63,5%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13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497755"/>
              </p:ext>
            </p:extLst>
          </p:nvPr>
        </p:nvGraphicFramePr>
        <p:xfrm>
          <a:off x="103030" y="502276"/>
          <a:ext cx="9581882" cy="495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1493949" y="6001555"/>
            <a:ext cx="6220496" cy="646331"/>
            <a:chOff x="1493949" y="6001555"/>
            <a:chExt cx="6220496" cy="646331"/>
          </a:xfrm>
        </p:grpSpPr>
        <p:sp>
          <p:nvSpPr>
            <p:cNvPr id="3" name="CaixaDeTexto 2"/>
            <p:cNvSpPr txBox="1"/>
            <p:nvPr/>
          </p:nvSpPr>
          <p:spPr>
            <a:xfrm>
              <a:off x="1493949" y="6001555"/>
              <a:ext cx="6220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i="1" dirty="0" smtClean="0"/>
                <a:t>      VOLUME PROJETADO: 3.508.110 m3 /Ano (18H/dia)</a:t>
              </a:r>
            </a:p>
            <a:p>
              <a:r>
                <a:rPr lang="pt-PT" i="1" dirty="0" smtClean="0"/>
                <a:t>      VOLUME DA PRODUÇÃO ATUAL: 584.676,66 m3/Ano </a:t>
              </a:r>
              <a:endParaRPr lang="pt-PT" i="1" dirty="0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777285" y="6096068"/>
              <a:ext cx="141667" cy="1287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777284" y="6422402"/>
              <a:ext cx="141667" cy="12878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3580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803041" y="4649274"/>
            <a:ext cx="5705341" cy="515155"/>
            <a:chOff x="1545464" y="5409127"/>
            <a:chExt cx="5705341" cy="646331"/>
          </a:xfrm>
        </p:grpSpPr>
        <p:sp>
          <p:nvSpPr>
            <p:cNvPr id="5" name="CaixaDeTexto 4"/>
            <p:cNvSpPr txBox="1"/>
            <p:nvPr/>
          </p:nvSpPr>
          <p:spPr>
            <a:xfrm>
              <a:off x="1545464" y="5409127"/>
              <a:ext cx="5705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i="1" dirty="0" smtClean="0"/>
                <a:t>      VALOR PROJETADO: 333.375.448,5 Kz/Ano</a:t>
              </a:r>
            </a:p>
            <a:p>
              <a:r>
                <a:rPr lang="pt-PT" i="1" dirty="0" smtClean="0"/>
                <a:t>      </a:t>
              </a:r>
              <a:endParaRPr lang="pt-PT" i="1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777285" y="5529398"/>
              <a:ext cx="141667" cy="1287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076635"/>
              </p:ext>
            </p:extLst>
          </p:nvPr>
        </p:nvGraphicFramePr>
        <p:xfrm>
          <a:off x="566671" y="206062"/>
          <a:ext cx="8268236" cy="443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528033" y="4649274"/>
            <a:ext cx="9105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/>
              <a:t>    </a:t>
            </a:r>
          </a:p>
          <a:p>
            <a:r>
              <a:rPr lang="pt-PT" i="1" dirty="0" smtClean="0"/>
              <a:t>      (valor de projecção anual na base de clientes do tipo domestico escalão 2) que representam 92% da base de dados cadastrada.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24612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468660" y="5354052"/>
            <a:ext cx="8596667" cy="554707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3000" b="1" dirty="0" smtClean="0">
                <a:solidFill>
                  <a:schemeClr val="tx1"/>
                </a:solidFill>
              </a:rPr>
              <a:t>EPASMOXICO - EDIFÍCIO ADMINISTRATIVO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8" y="457200"/>
            <a:ext cx="6112043" cy="4656221"/>
          </a:xfrm>
          <a:prstGeom prst="roundRect">
            <a:avLst>
              <a:gd name="adj" fmla="val 16667"/>
            </a:avLst>
          </a:prstGeom>
          <a:ln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98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1" y="240405"/>
            <a:ext cx="10247086" cy="6328228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46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469</TotalTime>
  <Words>687</Words>
  <Application>Microsoft Office PowerPoint</Application>
  <PresentationFormat>Widescreen</PresentationFormat>
  <Paragraphs>231</Paragraphs>
  <Slides>10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Trebuchet MS</vt:lpstr>
      <vt:lpstr>Wingdings 3</vt:lpstr>
      <vt:lpstr>Facetado</vt:lpstr>
      <vt:lpstr>Imagem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VNG Multiserviços</dc:creator>
  <cp:lastModifiedBy>ENG EURICO</cp:lastModifiedBy>
  <cp:revision>53</cp:revision>
  <dcterms:created xsi:type="dcterms:W3CDTF">2019-07-20T09:41:47Z</dcterms:created>
  <dcterms:modified xsi:type="dcterms:W3CDTF">2019-07-27T06:43:19Z</dcterms:modified>
</cp:coreProperties>
</file>