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96" r:id="rId4"/>
    <p:sldId id="289" r:id="rId5"/>
    <p:sldId id="290" r:id="rId6"/>
    <p:sldId id="299" r:id="rId7"/>
    <p:sldId id="300" r:id="rId8"/>
    <p:sldId id="294" r:id="rId9"/>
    <p:sldId id="292" r:id="rId10"/>
    <p:sldId id="298" r:id="rId11"/>
    <p:sldId id="278" r:id="rId12"/>
    <p:sldId id="281" r:id="rId13"/>
    <p:sldId id="275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D9BCD9D1-22ED-4276-BA0F-7A7E92F30129}">
          <p14:sldIdLst>
            <p14:sldId id="256"/>
            <p14:sldId id="262"/>
            <p14:sldId id="296"/>
            <p14:sldId id="289"/>
            <p14:sldId id="290"/>
            <p14:sldId id="299"/>
            <p14:sldId id="300"/>
            <p14:sldId id="294"/>
            <p14:sldId id="292"/>
            <p14:sldId id="298"/>
            <p14:sldId id="278"/>
            <p14:sldId id="281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803" autoAdjust="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DA6FB-A1F4-415F-8FE8-B37D55703D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51C248C-CD7D-4874-BD74-3550BB73F0CB}">
      <dgm:prSet custT="1"/>
      <dgm:spPr/>
      <dgm:t>
        <a:bodyPr/>
        <a:lstStyle/>
        <a:p>
          <a:pPr algn="ctr" rtl="0"/>
          <a:r>
            <a:rPr lang="pt-PT" sz="16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INTRODUÇÃO SOBRE A PROVINCIA DO ZAIRE</a:t>
          </a:r>
          <a:endParaRPr lang="pt-PT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25D5F-B5B4-4FFE-BD55-F03F703998CE}" type="parTrans" cxnId="{2DB29866-69A6-4CCF-841C-3B03A3787A83}">
      <dgm:prSet/>
      <dgm:spPr/>
      <dgm:t>
        <a:bodyPr/>
        <a:lstStyle/>
        <a:p>
          <a:endParaRPr lang="pt-PT"/>
        </a:p>
      </dgm:t>
    </dgm:pt>
    <dgm:pt modelId="{9B1B1DAE-B2D3-4458-9C70-289168D7C7A3}" type="sibTrans" cxnId="{2DB29866-69A6-4CCF-841C-3B03A3787A83}">
      <dgm:prSet/>
      <dgm:spPr/>
      <dgm:t>
        <a:bodyPr/>
        <a:lstStyle/>
        <a:p>
          <a:endParaRPr lang="pt-PT"/>
        </a:p>
      </dgm:t>
    </dgm:pt>
    <dgm:pt modelId="{ED045B31-ABEB-492C-A330-DF3D464FD3D1}" type="pres">
      <dgm:prSet presAssocID="{C4DDA6FB-A1F4-415F-8FE8-B37D55703D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AE574A3-EC53-4A1A-8806-E87A5406EAFD}" type="pres">
      <dgm:prSet presAssocID="{851C248C-CD7D-4874-BD74-3550BB73F0CB}" presName="parentText" presStyleLbl="node1" presStyleIdx="0" presStyleCnt="1" custLinFactNeighborX="1852" custLinFactNeighborY="-3011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549A9EE-790D-4B3A-9FA3-66680E55985E}" type="presOf" srcId="{851C248C-CD7D-4874-BD74-3550BB73F0CB}" destId="{EAE574A3-EC53-4A1A-8806-E87A5406EAFD}" srcOrd="0" destOrd="0" presId="urn:microsoft.com/office/officeart/2005/8/layout/vList2"/>
    <dgm:cxn modelId="{C7E39E3F-BE05-4CF5-9E6E-7F0DA596A1FC}" type="presOf" srcId="{C4DDA6FB-A1F4-415F-8FE8-B37D55703D32}" destId="{ED045B31-ABEB-492C-A330-DF3D464FD3D1}" srcOrd="0" destOrd="0" presId="urn:microsoft.com/office/officeart/2005/8/layout/vList2"/>
    <dgm:cxn modelId="{2DB29866-69A6-4CCF-841C-3B03A3787A83}" srcId="{C4DDA6FB-A1F4-415F-8FE8-B37D55703D32}" destId="{851C248C-CD7D-4874-BD74-3550BB73F0CB}" srcOrd="0" destOrd="0" parTransId="{47A25D5F-B5B4-4FFE-BD55-F03F703998CE}" sibTransId="{9B1B1DAE-B2D3-4458-9C70-289168D7C7A3}"/>
    <dgm:cxn modelId="{331FAF43-6D08-41D0-B99A-9F9D9C40EC26}" type="presParOf" srcId="{ED045B31-ABEB-492C-A330-DF3D464FD3D1}" destId="{EAE574A3-EC53-4A1A-8806-E87A5406EA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DA6FB-A1F4-415F-8FE8-B37D55703D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51C248C-CD7D-4874-BD74-3550BB73F0CB}">
      <dgm:prSet custT="1"/>
      <dgm:spPr/>
      <dgm:t>
        <a:bodyPr/>
        <a:lstStyle/>
        <a:p>
          <a:pPr algn="ctr" rtl="0"/>
          <a:r>
            <a:rPr lang="pt-PT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CRIAÇÃO DA COMISSÃO INSTALADORA DA FUTURA EMPRESA PROVINCIAL DE ÁGUA E SANEAMENTO DO ZAIRE – E.P.</a:t>
          </a:r>
          <a:endParaRPr lang="pt-PT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25D5F-B5B4-4FFE-BD55-F03F703998CE}" type="parTrans" cxnId="{2DB29866-69A6-4CCF-841C-3B03A3787A83}">
      <dgm:prSet/>
      <dgm:spPr/>
      <dgm:t>
        <a:bodyPr/>
        <a:lstStyle/>
        <a:p>
          <a:endParaRPr lang="pt-PT"/>
        </a:p>
      </dgm:t>
    </dgm:pt>
    <dgm:pt modelId="{9B1B1DAE-B2D3-4458-9C70-289168D7C7A3}" type="sibTrans" cxnId="{2DB29866-69A6-4CCF-841C-3B03A3787A83}">
      <dgm:prSet/>
      <dgm:spPr/>
      <dgm:t>
        <a:bodyPr/>
        <a:lstStyle/>
        <a:p>
          <a:endParaRPr lang="pt-PT"/>
        </a:p>
      </dgm:t>
    </dgm:pt>
    <dgm:pt modelId="{ED045B31-ABEB-492C-A330-DF3D464FD3D1}" type="pres">
      <dgm:prSet presAssocID="{C4DDA6FB-A1F4-415F-8FE8-B37D55703D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AE574A3-EC53-4A1A-8806-E87A5406EAFD}" type="pres">
      <dgm:prSet presAssocID="{851C248C-CD7D-4874-BD74-3550BB73F0CB}" presName="parentText" presStyleLbl="node1" presStyleIdx="0" presStyleCnt="1" custLinFactNeighborX="1852" custLinFactNeighborY="-3011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192237F-E2F3-4B39-8C39-C55CA228E3B4}" type="presOf" srcId="{C4DDA6FB-A1F4-415F-8FE8-B37D55703D32}" destId="{ED045B31-ABEB-492C-A330-DF3D464FD3D1}" srcOrd="0" destOrd="0" presId="urn:microsoft.com/office/officeart/2005/8/layout/vList2"/>
    <dgm:cxn modelId="{FA300B28-652E-4CA3-A568-896638C66F67}" type="presOf" srcId="{851C248C-CD7D-4874-BD74-3550BB73F0CB}" destId="{EAE574A3-EC53-4A1A-8806-E87A5406EAFD}" srcOrd="0" destOrd="0" presId="urn:microsoft.com/office/officeart/2005/8/layout/vList2"/>
    <dgm:cxn modelId="{2DB29866-69A6-4CCF-841C-3B03A3787A83}" srcId="{C4DDA6FB-A1F4-415F-8FE8-B37D55703D32}" destId="{851C248C-CD7D-4874-BD74-3550BB73F0CB}" srcOrd="0" destOrd="0" parTransId="{47A25D5F-B5B4-4FFE-BD55-F03F703998CE}" sibTransId="{9B1B1DAE-B2D3-4458-9C70-289168D7C7A3}"/>
    <dgm:cxn modelId="{9D09369F-F357-46B4-88F2-54CFD3331E30}" type="presParOf" srcId="{ED045B31-ABEB-492C-A330-DF3D464FD3D1}" destId="{EAE574A3-EC53-4A1A-8806-E87A5406EA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74A3-EC53-4A1A-8806-E87A5406EAFD}">
      <dsp:nvSpPr>
        <dsp:cNvPr id="0" name=""/>
        <dsp:cNvSpPr/>
      </dsp:nvSpPr>
      <dsp:spPr>
        <a:xfrm>
          <a:off x="0" y="0"/>
          <a:ext cx="5760640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INTRODUÇÃO SOBRE A PROVINCIA DO ZAIRE</a:t>
          </a:r>
          <a:endParaRPr lang="pt-PT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29" y="28329"/>
        <a:ext cx="5703982" cy="52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74A3-EC53-4A1A-8806-E87A5406EAFD}">
      <dsp:nvSpPr>
        <dsp:cNvPr id="0" name=""/>
        <dsp:cNvSpPr/>
      </dsp:nvSpPr>
      <dsp:spPr>
        <a:xfrm>
          <a:off x="0" y="0"/>
          <a:ext cx="8352928" cy="593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CRIAÇÃO DA COMISSÃO INSTALADORA DA FUTURA EMPRESA PROVINCIAL DE ÁGUA E SANEAMENTO DO ZAIRE – E.P.</a:t>
          </a:r>
          <a:endParaRPr lang="pt-PT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5" y="28975"/>
        <a:ext cx="8294978" cy="53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82B0-BF74-4845-BAA6-B28C272BD3E8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6352F-EBC2-4888-B8BC-DB75DB1FAD3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6352F-EBC2-4888-B8BC-DB75DB1FAD35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8CBAB2-34CA-4307-942C-99BD7164B007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268760"/>
            <a:ext cx="8245424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  PROVINCIAL DE ÁGUAS E SANEAMENTO DO ZAIRE-E.P</a:t>
            </a:r>
            <a:endParaRPr lang="pt-PT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492896"/>
            <a:ext cx="678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9.º CONSELHO CONSULTIVO – MINEA - LUANDA-2019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3356992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LEMA: ÁGUA E ENERGIA, MELHORIA DO SERVIÇO COM FOCO NA SUSTENTABILIDADE</a:t>
            </a:r>
          </a:p>
          <a:p>
            <a:pPr algn="ctr"/>
            <a:endParaRPr lang="pt-P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26-27 E JULHO</a:t>
            </a:r>
            <a:endParaRPr lang="pt-P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260648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"/>
          <p:cNvSpPr/>
          <p:nvPr/>
        </p:nvSpPr>
        <p:spPr>
          <a:xfrm>
            <a:off x="395536" y="332656"/>
            <a:ext cx="8208912" cy="360040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u="sng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u="sng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INDICADORES DO SAA (ANTIGO) DA SEDE CAPITAL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00743"/>
              </p:ext>
            </p:extLst>
          </p:nvPr>
        </p:nvGraphicFramePr>
        <p:xfrm>
          <a:off x="395537" y="1397000"/>
          <a:ext cx="79208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/>
                <a:gridCol w="4961759"/>
                <a:gridCol w="216703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pt-PT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UNIDADES</a:t>
                      </a:r>
                      <a:endParaRPr lang="pt-PT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Ind2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Funcionários por cada 1.000 ligações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Recuperação</a:t>
                      </a:r>
                      <a:r>
                        <a:rPr lang="pt-PT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Custos Operacionais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Água</a:t>
                      </a:r>
                      <a:r>
                        <a:rPr lang="pt-PT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Captada que é </a:t>
                      </a:r>
                      <a:r>
                        <a:rPr lang="pt-PT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Facturada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Rácio Valores Cobrados Facturados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População Servida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29%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Ind11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pt-PT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Horas de Distribuição por Dia (h)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18horas/dia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:\ZAIRE FOLHA Logotipo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06062"/>
              </p:ext>
            </p:extLst>
          </p:nvPr>
        </p:nvGraphicFramePr>
        <p:xfrm>
          <a:off x="251520" y="1700808"/>
          <a:ext cx="8640963" cy="3588913"/>
        </p:xfrm>
        <a:graphic>
          <a:graphicData uri="http://schemas.openxmlformats.org/drawingml/2006/table">
            <a:tbl>
              <a:tblPr/>
              <a:tblGrid>
                <a:gridCol w="877724"/>
                <a:gridCol w="873874"/>
                <a:gridCol w="877724"/>
                <a:gridCol w="1090996"/>
                <a:gridCol w="982436"/>
                <a:gridCol w="1090996"/>
                <a:gridCol w="877724"/>
                <a:gridCol w="877724"/>
                <a:gridCol w="1091765"/>
              </a:tblGrid>
              <a:tr h="60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Município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Total Habitante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Hab.Sede</a:t>
                      </a: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Municipal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Produção Nominal(m</a:t>
                      </a:r>
                      <a:r>
                        <a:rPr lang="pt-PT" sz="1100" b="0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1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/h</a:t>
                      </a: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Tempo </a:t>
                      </a: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 funcionamento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Produção efectiva ( m</a:t>
                      </a:r>
                      <a:r>
                        <a:rPr lang="pt-PT" sz="1100" b="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/d)</a:t>
                      </a:r>
                      <a:endParaRPr lang="pt-PT" sz="11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Pop. Sede Acesso Água (Habitante)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Taxa de cobertura (%)</a:t>
                      </a:r>
                      <a:endParaRPr lang="pt-PT" sz="11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OBS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81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Mbanza Kongo</a:t>
                      </a:r>
                      <a:endParaRPr lang="pt-PT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180.329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155.174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h</a:t>
                      </a:r>
                      <a:endParaRPr lang="pt-PT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2.640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(2.640.000 L)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45.000</a:t>
                      </a:r>
                      <a:endParaRPr lang="pt-PT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Soyo</a:t>
                      </a:r>
                      <a:endParaRPr lang="pt-PT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227.175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208.497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340 </a:t>
                      </a: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1.360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(1.360.000 L)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81.313</a:t>
                      </a:r>
                      <a:endParaRPr lang="pt-PT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Nzeto</a:t>
                      </a:r>
                      <a:endParaRPr lang="pt-PT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47.824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29.451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1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h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675</a:t>
                      </a: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(675.000</a:t>
                      </a:r>
                      <a:r>
                        <a:rPr lang="pt-PT" sz="11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L)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13.500</a:t>
                      </a:r>
                      <a:endParaRPr lang="pt-PT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Regime expermental.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Tomboco</a:t>
                      </a:r>
                      <a:endParaRPr lang="pt-PT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Nóqui</a:t>
                      </a:r>
                      <a:endParaRPr lang="pt-PT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Kuimba</a:t>
                      </a:r>
                      <a:endParaRPr lang="pt-PT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Total 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455.328</a:t>
                      </a:r>
                      <a:endParaRPr lang="pt-PT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393.122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675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4.675.000 </a:t>
                      </a:r>
                      <a:r>
                        <a:rPr lang="pt-PT" sz="11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139.813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de cantos arredondados 3"/>
          <p:cNvSpPr/>
          <p:nvPr/>
        </p:nvSpPr>
        <p:spPr>
          <a:xfrm>
            <a:off x="539552" y="260648"/>
            <a:ext cx="8136904" cy="360040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dirty="0" smtClean="0"/>
          </a:p>
          <a:p>
            <a:pPr algn="ctr"/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MAPA DE PRODUÇÃO, DISTRIBUIÇÃO DE ÁGUA E TAXA DE COBERTURA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2000" b="1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 DE </a:t>
            </a:r>
            <a:r>
              <a:rPr lang="pt-P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CADASTRAMENTO DE CASAS</a:t>
            </a:r>
            <a:endParaRPr lang="pt-P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1134616"/>
            <a:ext cx="85684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 processo de cadastramento de Residências, Instituições Privadas, Comerciais e Estatais está em curso, particularmente nos municípios de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Mbanza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kongo</a:t>
            </a:r>
            <a:r>
              <a:rPr lang="pt-PT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Soyo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e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Nzeto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As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actividades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tiveram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início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a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partir do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dia 0 de Junho de 2018, foram cadastradas e registadas 3.203 residências, nas quais 1.069 estão conectadas a rede pública e 2.134 residências não ligadas a rede de distribuição. O mapa que segue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ilustra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detalhadamente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por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cada Município.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05224"/>
              </p:ext>
            </p:extLst>
          </p:nvPr>
        </p:nvGraphicFramePr>
        <p:xfrm>
          <a:off x="323528" y="2420888"/>
          <a:ext cx="8640454" cy="3405933"/>
        </p:xfrm>
        <a:graphic>
          <a:graphicData uri="http://schemas.openxmlformats.org/drawingml/2006/table">
            <a:tbl>
              <a:tblPr/>
              <a:tblGrid>
                <a:gridCol w="1529284"/>
                <a:gridCol w="1605748"/>
                <a:gridCol w="1376356"/>
                <a:gridCol w="1392922"/>
                <a:gridCol w="1436254"/>
                <a:gridCol w="1299890"/>
              </a:tblGrid>
              <a:tr h="71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5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MUNICÍPIOS</a:t>
                      </a:r>
                      <a:endParaRPr lang="pt-PT" sz="12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pt-PT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 RESIDENCIAS </a:t>
                      </a:r>
                      <a:r>
                        <a:rPr lang="pt-PT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CADASTRADAS</a:t>
                      </a:r>
                      <a:endParaRPr lang="pt-PT" sz="12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RESIDENCIAS </a:t>
                      </a:r>
                      <a:r>
                        <a:rPr lang="pt-PT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CONECTADAS A REDE</a:t>
                      </a:r>
                      <a:endParaRPr lang="pt-PT" sz="12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RESIDENCIAS NÃO CONECTADAS A REDE</a:t>
                      </a:r>
                      <a:endParaRPr lang="pt-PT" sz="12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PERSPECTIVAS PARA LIGAÇÕES DOMICILIARES</a:t>
                      </a:r>
                      <a:endParaRPr lang="pt-PT" sz="12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CHAFARIZES</a:t>
                      </a:r>
                      <a:r>
                        <a:rPr lang="pt-PT" sz="1200" b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 CONSTRUIDAS</a:t>
                      </a:r>
                      <a:endParaRPr lang="pt-PT" sz="12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MB/KONGO</a:t>
                      </a:r>
                      <a:endParaRPr lang="pt-PT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15.000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9.359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5.641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15.000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SOYO</a:t>
                      </a:r>
                      <a:endParaRPr lang="pt-PT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2.453</a:t>
                      </a:r>
                      <a:endParaRPr lang="pt-PT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847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1.606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10.000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NZETO</a:t>
                      </a:r>
                      <a:endParaRPr lang="pt-PT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KUIMBA</a:t>
                      </a:r>
                      <a:endParaRPr lang="pt-PT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NOQUI</a:t>
                      </a:r>
                      <a:endParaRPr lang="pt-PT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TOMBOCO</a:t>
                      </a:r>
                      <a:endParaRPr lang="pt-PT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TOTAL</a:t>
                      </a:r>
                      <a:endParaRPr lang="pt-PT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17.487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10.206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7.247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25.000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</a:t>
                      </a:r>
                      <a:endParaRPr lang="pt-PT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67544" y="764704"/>
            <a:ext cx="8352928" cy="4680520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 OBRIGADO</a:t>
            </a:r>
          </a:p>
          <a:p>
            <a:pPr algn="ctr"/>
            <a:r>
              <a:rPr lang="pt-P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“TUTONDELE”</a:t>
            </a:r>
          </a:p>
          <a:p>
            <a:pPr algn="ctr"/>
            <a:endParaRPr lang="pt-PT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Lema: Somos a Vida, Crescimento, Desenvolvimento e Bem Estar</a:t>
            </a:r>
            <a:endParaRPr lang="pt-P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5008" y="-743543"/>
            <a:ext cx="86054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 Província do Zaire, localiza-se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no norte do País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lang="pt-PT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possui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uma extensão territorial de 40.130 </a:t>
            </a:r>
            <a:r>
              <a:rPr lang="pt-PT" sz="1600" dirty="0" smtClean="0"/>
              <a:t>Km</a:t>
            </a:r>
            <a:r>
              <a:rPr lang="pt-PT" sz="1600" baseline="30000" dirty="0" smtClean="0"/>
              <a:t>2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cuja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capital </a:t>
            </a:r>
            <a:r>
              <a:rPr lang="pt-PT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é a cidade de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Mbanza kongo, administrativamente divide-se em 6 municípios que, por sua vez, subdividem em 25 comunas e 711 aldeias, com uma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população estimada em </a:t>
            </a:r>
            <a:r>
              <a:rPr lang="pt-PT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594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.428 de habitantes (fonte INE), distribuídas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conforme a tabela abaixo descrimina: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pt-PT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7624" y="3212976"/>
          <a:ext cx="676875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281"/>
                <a:gridCol w="3730471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MUNICÍPIOS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HABITANTES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M´BANZA KONGO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180.329 </a:t>
                      </a:r>
                      <a:r>
                        <a:rPr lang="pt-P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Habitantes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SOYO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227.175 </a:t>
                      </a:r>
                      <a:r>
                        <a:rPr lang="pt-P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Habitantes</a:t>
                      </a:r>
                      <a:endParaRPr lang="pt-PT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TOMBOCO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46.025 </a:t>
                      </a:r>
                      <a:r>
                        <a:rPr lang="pt-P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Habitantes</a:t>
                      </a:r>
                      <a:endParaRPr lang="pt-PT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N´ZETO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47.824 </a:t>
                      </a:r>
                      <a:r>
                        <a:rPr lang="pt-P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Habitantes</a:t>
                      </a:r>
                      <a:endParaRPr lang="pt-PT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KUIMBA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69.194 </a:t>
                      </a:r>
                      <a:r>
                        <a:rPr lang="pt-P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Habitantes</a:t>
                      </a:r>
                      <a:endParaRPr lang="pt-PT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NÓQUI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23.880 </a:t>
                      </a:r>
                      <a:r>
                        <a:rPr lang="pt-P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Habitantes</a:t>
                      </a:r>
                      <a:endParaRPr lang="pt-PT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83777592"/>
              </p:ext>
            </p:extLst>
          </p:nvPr>
        </p:nvGraphicFramePr>
        <p:xfrm>
          <a:off x="1907704" y="476672"/>
          <a:ext cx="5760640" cy="59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P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A primeira comissão instaladora tinha sido criada por Despacho n.º 499/16, de 26 de Agosto, de Sua Excelência Senhor Governador Provincial do Zaire, um ano depois, houve a necessidade de restruturação da comissão, facto que deu lugar a indicação da segunda comissão criada por força do  Despacho n.º 441/18 de 15 de Maio, que funciona até a presente data, com a incumbência de proceder o levantamento dos </a:t>
            </a:r>
            <a:r>
              <a:rPr lang="pt-PT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activos</a:t>
            </a:r>
            <a:r>
              <a:rPr lang="pt-P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referentes ao sector de águas sob controlo do Governo Provincial e das Administrações Municipais e preparar os </a:t>
            </a:r>
            <a:r>
              <a:rPr lang="pt-PT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actos</a:t>
            </a:r>
            <a:r>
              <a:rPr lang="pt-P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de transferência dos </a:t>
            </a:r>
            <a:r>
              <a:rPr lang="pt-PT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respectivos</a:t>
            </a:r>
            <a:r>
              <a:rPr lang="pt-P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pt-PT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activos</a:t>
            </a:r>
            <a:r>
              <a:rPr lang="pt-P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para empresa, bem como cadastrar todos os consumidores de água que estão ligados na rede de distribuição e praticar os demais </a:t>
            </a:r>
            <a:r>
              <a:rPr lang="pt-PT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actos</a:t>
            </a:r>
            <a:r>
              <a:rPr lang="pt-P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inerentes à </a:t>
            </a:r>
            <a:r>
              <a:rPr lang="pt-PT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actividades</a:t>
            </a:r>
            <a:r>
              <a:rPr lang="pt-P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da empresa.</a:t>
            </a:r>
            <a:endParaRPr lang="en-US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buNone/>
            </a:pPr>
            <a:endParaRPr lang="en-US" sz="14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1800" dirty="0" smtClean="0"/>
              <a:t>INSTITUCIONALIZAÇÃO DA EPASZ-E.P</a:t>
            </a:r>
            <a:endParaRPr lang="en-US" sz="1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83777592"/>
              </p:ext>
            </p:extLst>
          </p:nvPr>
        </p:nvGraphicFramePr>
        <p:xfrm>
          <a:off x="323528" y="476672"/>
          <a:ext cx="8352928" cy="59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 descr="G:\ZAIRE FOLHA Logotipo (2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76470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1600" b="1" dirty="0" err="1" smtClean="0">
                <a:latin typeface="Times New Roman" pitchFamily="18" charset="0"/>
                <a:cs typeface="Times New Roman" pitchFamily="18" charset="0"/>
              </a:rPr>
              <a:t>Objecto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 Social</a:t>
            </a:r>
          </a:p>
          <a:p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A EPASZ-EP, tem como principal </a:t>
            </a:r>
            <a:r>
              <a:rPr lang="pt-PT" sz="1600" dirty="0" err="1" smtClean="0">
                <a:latin typeface="Times New Roman" pitchFamily="18" charset="0"/>
                <a:cs typeface="Times New Roman" pitchFamily="18" charset="0"/>
              </a:rPr>
              <a:t>objecto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produzir, transportar, tratar, distribuir e comercializar a água (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gestão e exploração de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Sistemas de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bastecimento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Água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Saneamento de águas residuais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Província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Zaire).</a:t>
            </a:r>
          </a:p>
          <a:p>
            <a:pPr algn="just"/>
            <a:endParaRPr lang="pt-PT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Sede Social</a:t>
            </a:r>
          </a:p>
          <a:p>
            <a:pPr algn="just"/>
            <a:endParaRPr lang="pt-PT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A sede da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EPASZ-EP, está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situada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PT" sz="1600" dirty="0" err="1" smtClean="0">
                <a:latin typeface="Times New Roman" pitchFamily="18" charset="0"/>
                <a:cs typeface="Times New Roman" pitchFamily="18" charset="0"/>
              </a:rPr>
              <a:t>Mbanza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Kongo, Bairro Sagrada Esperança, Largo Dr. António Agostinho Neto, por enquanto com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representação no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Município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PT" sz="1600" dirty="0" err="1" smtClean="0">
                <a:latin typeface="Times New Roman" pitchFamily="18" charset="0"/>
                <a:cs typeface="Times New Roman" pitchFamily="18" charset="0"/>
              </a:rPr>
              <a:t>Soyo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expandirá noutros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Municípios oportunamente.</a:t>
            </a:r>
          </a:p>
          <a:p>
            <a:pPr lvl="0" algn="just"/>
            <a:endParaRPr lang="pt-PT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pt-PT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NIF :</a:t>
            </a:r>
          </a:p>
          <a:p>
            <a:pPr lvl="0" algn="just"/>
            <a:r>
              <a:rPr lang="pt-PT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000004480</a:t>
            </a: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Imagem 2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187982"/>
            <a:ext cx="631532" cy="6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692696"/>
            <a:ext cx="82089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Estratégia Organizacional</a:t>
            </a:r>
          </a:p>
          <a:p>
            <a:pPr algn="just"/>
            <a:endParaRPr lang="pt-P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Missão</a:t>
            </a:r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endParaRPr lang="pt-P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prestar o serviço de abastecimento de água de forma sustentável com a quantidade e qualidade desejada, visando a satisfação dos clientes. </a:t>
            </a:r>
          </a:p>
          <a:p>
            <a:pPr algn="just"/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P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Visão</a:t>
            </a:r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pt-P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 reconhecida nacionalmente como uma empresa de referência no sector de águas, por forma a alcançar a confiança dos consumidores e clientes pela sua eficácia e eficiência, garantia e fiabilidade do serviço presatodo a preços socialmente aceites.</a:t>
            </a:r>
          </a:p>
          <a:p>
            <a:pPr algn="just"/>
            <a:endParaRPr lang="pt-P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pt-P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água enquanto recurso estratégico essencial a vida, o equilíbrio e melhoria de qualidade ambiental e equidade no acesso aos serviços básicos e a promoção do bem-estar através de melhoria de vida das pessoas. Transformação, confirmação, inovação, sustentabilidade e excelência.</a:t>
            </a:r>
            <a:endParaRPr lang="pt-P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30277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A empreitada de reforço do Sistema de Abastecimento de Água da cidade de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Mbanza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 Kongo, à empresa Consórcio CTCE/CBITEC.</a:t>
            </a:r>
          </a:p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de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Cuimba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, à Empresa OPAIA.</a:t>
            </a:r>
          </a:p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da cidade do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Nóqui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, à Empresa OPAIA.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da cidade do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Nzeto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, à Empresa OPAIA.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da cidade do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Soyo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, à empresa EDIFER.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da cidade do Tomboco, à empresa HIDROEFAL.</a:t>
            </a:r>
          </a:p>
          <a:p>
            <a:pPr algn="just">
              <a:buFont typeface="Wingdings" pitchFamily="2" charset="2"/>
              <a:buChar char="Ø"/>
            </a:pPr>
            <a:endParaRPr lang="pt-P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etângulo de cantos arredondados 3"/>
          <p:cNvSpPr>
            <a:spLocks noGrp="1"/>
          </p:cNvSpPr>
          <p:nvPr>
            <p:ph type="title"/>
          </p:nvPr>
        </p:nvSpPr>
        <p:spPr>
          <a:xfrm>
            <a:off x="2051720" y="548680"/>
            <a:ext cx="4824536" cy="504056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u="sng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u="sng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PROJECTOS EM CURSO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A empreitada de reforço do Sistema de Abastecimento de Água da cidade de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Mbanza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 Kongo, à empresa Consórcio CTCE/CBITEC:</a:t>
            </a:r>
          </a:p>
          <a:p>
            <a:pPr algn="just">
              <a:buNone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		Nova captação (98%);</a:t>
            </a:r>
          </a:p>
          <a:p>
            <a:pPr algn="just">
              <a:buNone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		Estação de tratamento de água (98%);</a:t>
            </a:r>
          </a:p>
          <a:p>
            <a:pPr algn="just">
              <a:buNone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		Reservatório elevado (97.5%);</a:t>
            </a:r>
          </a:p>
          <a:p>
            <a:pPr algn="just">
              <a:buNone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		Reservatório apoiado (97.5%);</a:t>
            </a:r>
          </a:p>
          <a:p>
            <a:pPr algn="just">
              <a:buNone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		Adutoras (98%);</a:t>
            </a:r>
          </a:p>
          <a:p>
            <a:pPr algn="just">
              <a:buNone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		Rede de distribuição (80%).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de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Cuimba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, à Empresa OPAIA, os trabalhos não tiveram início por falta de pagamentos.</a:t>
            </a:r>
          </a:p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da cidade do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Nóqui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, à Empresa OPAIA, os trabalhos não tiveram início por falta de pagamento inicial.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da cidade do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Nzeto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, à Empresa OPAIA, os trabalhos não tiveram início por falta de pagamento inicial.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da cidade do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Soyo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, à empresa EDIFER, decorrem os trabalhos de desenvolvimento do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Projecto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 Executivo.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Empreitada de reforço do Sistema de Abastecimento de Água da cidade do Tomboco, à empresa HIDROEFAL, os trabalhos desenvolvidos a um ritmo lento devido à falta de pagamentos.</a:t>
            </a:r>
          </a:p>
        </p:txBody>
      </p:sp>
      <p:sp>
        <p:nvSpPr>
          <p:cNvPr id="4" name="Retângulo de cantos arredondado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u="sng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u="sng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GRAU DE EXECUÇÃO FÍSICA E FINANCEIRA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95536" y="260648"/>
            <a:ext cx="7920880" cy="360040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u="sng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u="sng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PROJECTOS EM PERSPECTIVA ‘COM / SEM ESTUDO’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1242919"/>
            <a:ext cx="864096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 ainda um estudo elaborado, 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pt-PT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Direcção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Nacional das Águas do Ministério da Energia e Águas,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em coordenação com 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Governo da Província do Zaire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caso haja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recursos financeiros, pensa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construir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 segundo Sistema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reforço de Abastecimento de Água para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cidade de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Mbanza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Kongo, a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partir do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Rio Lunda que dista aproximadamente 23 quilómetros de distância da cidade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para as Sedes Comunais de todos os Municípios.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39552" y="260648"/>
            <a:ext cx="7848872" cy="360040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6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ACÇÕES DE FORMAÇÃO DESENVOLVIDAS OU EM PERSPECTIVA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2000" b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268760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Os compromissos da CI, centram-se no plano de </a:t>
            </a:r>
            <a:r>
              <a:rPr lang="pt-PT" sz="14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acção</a:t>
            </a:r>
            <a:r>
              <a:rPr lang="pt-PT" sz="1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que orienta as suas actividades para o desenvolvimento sustentável de abastecimento de água à população da Província do Zaire, conforme abaixo segue: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Houve formação em matéria de tratamento da qualidade da água;</a:t>
            </a:r>
            <a:endParaRPr lang="pt-P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Formação sobre gestão de recursos humanos;</a:t>
            </a:r>
            <a:endParaRPr lang="pt-P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sobre o atendimento e gestão de clientes;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Comercialização e gestão da base de dados</a:t>
            </a:r>
            <a:r>
              <a:rPr lang="pt-PT" sz="1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; </a:t>
            </a:r>
            <a:endParaRPr lang="pt-P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Perspectiva</a:t>
            </a:r>
            <a:r>
              <a:rPr lang="pt-PT" sz="1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realizar intercâmbio e/ou troca de experiências com outras empresas públicas, como forma de aprendizagem dos seus técnicos, nos vários subsectores que integra o funcionamento da empresa;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técnicos de laboratórios de controlo da qualidade de água, destinada para o consumo humano na EPASZ-E.P;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Criação de grupos de água e saneamento nos Bairros </a:t>
            </a:r>
            <a:r>
              <a:rPr lang="pt-PT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Kinzau</a:t>
            </a: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Mbanza</a:t>
            </a: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Mpangu</a:t>
            </a: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Mbanza</a:t>
            </a: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Mazina</a:t>
            </a: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Madimba</a:t>
            </a: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PT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Kaluka</a:t>
            </a: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sobre o controlo operacional no sistema de adução e distribuição de água , EPASZ-E.P;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sobre o controlo operacional no sistema de adução e distribuição de água no Município do Tomboco.</a:t>
            </a:r>
            <a:endParaRPr lang="pt-P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1308</TotalTime>
  <Words>1109</Words>
  <Application>Microsoft Office PowerPoint</Application>
  <PresentationFormat>Apresentação no Ecrã (4:3)</PresentationFormat>
  <Paragraphs>313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Concurso</vt:lpstr>
      <vt:lpstr>Apresentação do PowerPoint</vt:lpstr>
      <vt:lpstr>Apresentação do PowerPoint</vt:lpstr>
      <vt:lpstr>INSTITUCIONALIZAÇÃO DA EPASZ-E.P</vt:lpstr>
      <vt:lpstr>Apresentação do PowerPoint</vt:lpstr>
      <vt:lpstr>Apresentação do PowerPoint</vt:lpstr>
      <vt:lpstr>  PROJECTOS EM CURSO </vt:lpstr>
      <vt:lpstr>  GRAU DE EXECUÇÃO FÍSICA E FINANCEIRA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LENOVO</cp:lastModifiedBy>
  <cp:revision>151</cp:revision>
  <dcterms:created xsi:type="dcterms:W3CDTF">2018-08-20T15:42:53Z</dcterms:created>
  <dcterms:modified xsi:type="dcterms:W3CDTF">2019-07-26T07:46:09Z</dcterms:modified>
</cp:coreProperties>
</file>