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7" r:id="rId2"/>
    <p:sldId id="338" r:id="rId3"/>
    <p:sldId id="339" r:id="rId4"/>
    <p:sldId id="322" r:id="rId5"/>
    <p:sldId id="333" r:id="rId6"/>
    <p:sldId id="30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7419556-03BB-4B66-8636-CFCC5071346F}">
          <p14:sldIdLst>
            <p14:sldId id="317"/>
            <p14:sldId id="338"/>
            <p14:sldId id="339"/>
            <p14:sldId id="322"/>
            <p14:sldId id="333"/>
            <p14:sldId id="307"/>
          </p14:sldIdLst>
        </p14:section>
        <p14:section name="Seção sem Título" id="{D3076C90-9EB0-4753-A81E-BF5E5AB2AFE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99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2956-1A79-4C59-ACF2-461BFA89D0B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F2EF-AC29-482A-ABA0-D764635C4DD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1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v-Latn-ID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F2EF-AC29-482A-ABA0-D764635C4DD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v-Latn-ID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F2EF-AC29-482A-ABA0-D764635C4DD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9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v-Latn-ID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F2EF-AC29-482A-ABA0-D764635C4DD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9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v-Latn-ID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F2EF-AC29-482A-ABA0-D764635C4DD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43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0596-A9E6-4C33-83D9-AA698339D8CC}" type="datetimeFigureOut">
              <a:rPr lang="fr-FR" smtClean="0"/>
              <a:pPr/>
              <a:t>27/07/2019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2B59B-10FA-4C85-B82A-A3BC051FF3C9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2.pn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s\1410-4.jpg"/>
          <p:cNvPicPr>
            <a:picLocks noChangeAspect="1" noChangeArrowheads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75656" y="503675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979" y="276728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b="1" dirty="0">
                <a:solidFill>
                  <a:schemeClr val="accent4">
                    <a:lumMod val="50000"/>
                  </a:schemeClr>
                </a:solidFill>
              </a:rPr>
              <a:t>EASU - 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5769260"/>
            <a:ext cx="195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i="1" dirty="0">
                <a:solidFill>
                  <a:schemeClr val="accent4">
                    <a:lumMod val="50000"/>
                  </a:schemeClr>
                </a:solidFill>
              </a:rPr>
              <a:t>Luanda, 26-27 de Julho de 2019</a:t>
            </a:r>
          </a:p>
          <a:p>
            <a:r>
              <a:rPr lang="pt-PT" sz="1200" b="1" i="1" dirty="0">
                <a:solidFill>
                  <a:schemeClr val="accent4">
                    <a:lumMod val="50000"/>
                  </a:schemeClr>
                </a:solidFill>
              </a:rPr>
              <a:t>8º Conselho Consultivo MINEA</a:t>
            </a:r>
          </a:p>
        </p:txBody>
      </p:sp>
      <p:pic>
        <p:nvPicPr>
          <p:cNvPr id="12" name="Picture 11" descr="D:\Users\j.geraldes\AppData\Local\Microsoft\Windows\INetCache\Content.Outlook\L25JI4DI\logoEASU_12m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7" y="296651"/>
            <a:ext cx="77635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9ABA176-6557-473F-B398-061E40773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0" y="-101050"/>
            <a:ext cx="9096739" cy="58703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77732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wnloads\1410-4.jpg"/>
          <p:cNvPicPr>
            <a:picLocks noChangeAspect="1" noChangeArrowheads="1"/>
          </p:cNvPicPr>
          <p:nvPr/>
        </p:nvPicPr>
        <p:blipFill>
          <a:blip r:embed="rId3" cstate="print">
            <a:lum bright="58000"/>
          </a:blip>
          <a:srcRect/>
          <a:stretch>
            <a:fillRect/>
          </a:stretch>
        </p:blipFill>
        <p:spPr bwMode="auto">
          <a:xfrm>
            <a:off x="359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3127" y="853486"/>
            <a:ext cx="8424936" cy="58857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fr-FR" sz="2000" b="1" dirty="0">
                <a:solidFill>
                  <a:srgbClr val="002060"/>
                </a:solidFill>
                <a:latin typeface="+mn-lt"/>
              </a:rPr>
            </a:br>
            <a:br>
              <a:rPr lang="fr-FR" sz="2000" b="1" dirty="0">
                <a:solidFill>
                  <a:srgbClr val="002060"/>
                </a:solidFill>
                <a:latin typeface="+mn-lt"/>
              </a:rPr>
            </a:br>
            <a:br>
              <a:rPr lang="fr-FR" sz="2400" b="1" u="sng" dirty="0">
                <a:solidFill>
                  <a:srgbClr val="002060"/>
                </a:solidFill>
                <a:latin typeface="+mn-lt"/>
              </a:rPr>
            </a:br>
            <a:endParaRPr lang="fr-FR" sz="24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 descr="D:\Users\j.geraldes\AppData\Local\Microsoft\Windows\INetCache\Content.Outlook\L25JI4DI\logoEASU_12m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7" y="185010"/>
            <a:ext cx="487560" cy="4834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D696DC8-C306-4FFB-9B3E-CCFF5B302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5300"/>
              </p:ext>
            </p:extLst>
          </p:nvPr>
        </p:nvGraphicFramePr>
        <p:xfrm>
          <a:off x="179512" y="102150"/>
          <a:ext cx="8712969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13">
                  <a:extLst>
                    <a:ext uri="{9D8B030D-6E8A-4147-A177-3AD203B41FA5}">
                      <a16:colId xmlns:a16="http://schemas.microsoft.com/office/drawing/2014/main" val="2804834050"/>
                    </a:ext>
                  </a:extLst>
                </a:gridCol>
                <a:gridCol w="2322460">
                  <a:extLst>
                    <a:ext uri="{9D8B030D-6E8A-4147-A177-3AD203B41FA5}">
                      <a16:colId xmlns:a16="http://schemas.microsoft.com/office/drawing/2014/main" val="335176341"/>
                    </a:ext>
                  </a:extLst>
                </a:gridCol>
                <a:gridCol w="1768066">
                  <a:extLst>
                    <a:ext uri="{9D8B030D-6E8A-4147-A177-3AD203B41FA5}">
                      <a16:colId xmlns:a16="http://schemas.microsoft.com/office/drawing/2014/main" val="239963429"/>
                    </a:ext>
                  </a:extLst>
                </a:gridCol>
                <a:gridCol w="1595754">
                  <a:extLst>
                    <a:ext uri="{9D8B030D-6E8A-4147-A177-3AD203B41FA5}">
                      <a16:colId xmlns:a16="http://schemas.microsoft.com/office/drawing/2014/main" val="1028684273"/>
                    </a:ext>
                  </a:extLst>
                </a:gridCol>
                <a:gridCol w="1588263">
                  <a:extLst>
                    <a:ext uri="{9D8B030D-6E8A-4147-A177-3AD203B41FA5}">
                      <a16:colId xmlns:a16="http://schemas.microsoft.com/office/drawing/2014/main" val="2497959518"/>
                    </a:ext>
                  </a:extLst>
                </a:gridCol>
                <a:gridCol w="719213">
                  <a:extLst>
                    <a:ext uri="{9D8B030D-6E8A-4147-A177-3AD203B41FA5}">
                      <a16:colId xmlns:a16="http://schemas.microsoft.com/office/drawing/2014/main" val="4270250747"/>
                    </a:ext>
                  </a:extLst>
                </a:gridCol>
              </a:tblGrid>
              <a:tr h="1676071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INDICADOR 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UÍGE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QUILOMOSSO 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TOTAL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1012602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Funcionários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98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15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113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071751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Cobrança (Kz)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146 868 886,32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8 788 129,89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155 657 016,21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254174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Facturação (kz)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179 967 032,98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10 417 237,66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190 384 270,64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648832"/>
                  </a:ext>
                </a:extLst>
              </a:tr>
              <a:tr h="622828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Cobrança </a:t>
                      </a:r>
                      <a:br>
                        <a:rPr lang="pt-PT" sz="1200" u="none" strike="noStrike">
                          <a:effectLst/>
                        </a:rPr>
                      </a:br>
                      <a:r>
                        <a:rPr lang="pt-PT" sz="1200" u="none" strike="noStrike">
                          <a:effectLst/>
                        </a:rPr>
                        <a:t>Saneamento (Kz)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3 998 758,00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3 998 758,00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0209962"/>
                  </a:ext>
                </a:extLst>
              </a:tr>
              <a:tr h="635284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Facturação </a:t>
                      </a:r>
                      <a:br>
                        <a:rPr lang="pt-PT" sz="1200" u="none" strike="noStrike">
                          <a:effectLst/>
                        </a:rPr>
                      </a:br>
                      <a:r>
                        <a:rPr lang="pt-PT" sz="1200" u="none" strike="noStrike">
                          <a:effectLst/>
                        </a:rPr>
                        <a:t>Saneamento (kz)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6 001 139,56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6 001 139,56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390779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Água captada (m3)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1 395 992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55 510,00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1 451 502,00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0784372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Água facturada (m3)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652 575,78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36 099,00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688 674,78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360110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Cadastro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19 047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1 063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20 110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2394118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Clientes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13 697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908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14 605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6018990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População 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114 282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6 378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120 660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374755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Horas de distribuição (h)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20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24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22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935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46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wnloads\1410-4.jpg"/>
          <p:cNvPicPr>
            <a:picLocks noChangeAspect="1" noChangeArrowheads="1"/>
          </p:cNvPicPr>
          <p:nvPr/>
        </p:nvPicPr>
        <p:blipFill>
          <a:blip r:embed="rId3" cstate="print">
            <a:lum bright="58000"/>
          </a:blip>
          <a:srcRect/>
          <a:stretch>
            <a:fillRect/>
          </a:stretch>
        </p:blipFill>
        <p:spPr bwMode="auto">
          <a:xfrm>
            <a:off x="359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3127" y="853486"/>
            <a:ext cx="8424936" cy="58857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dirty="0"/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400" b="1" dirty="0">
                <a:solidFill>
                  <a:srgbClr val="002060"/>
                </a:solidFill>
                <a:latin typeface="+mn-lt"/>
              </a:rPr>
            </a:br>
            <a:br>
              <a:rPr lang="pt-PT" sz="2000" dirty="0"/>
            </a:br>
            <a:br>
              <a:rPr lang="fr-FR" sz="2000" b="1" dirty="0">
                <a:solidFill>
                  <a:srgbClr val="002060"/>
                </a:solidFill>
                <a:latin typeface="+mn-lt"/>
              </a:rPr>
            </a:br>
            <a:br>
              <a:rPr lang="fr-FR" sz="2000" b="1" dirty="0">
                <a:solidFill>
                  <a:srgbClr val="002060"/>
                </a:solidFill>
                <a:latin typeface="+mn-lt"/>
              </a:rPr>
            </a:br>
            <a:br>
              <a:rPr lang="fr-FR" sz="2400" b="1" u="sng" dirty="0">
                <a:solidFill>
                  <a:srgbClr val="002060"/>
                </a:solidFill>
                <a:latin typeface="+mn-lt"/>
              </a:rPr>
            </a:br>
            <a:endParaRPr lang="fr-FR" sz="24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 descr="D:\Users\j.geraldes\AppData\Local\Microsoft\Windows\INetCache\Content.Outlook\L25JI4DI\logoEASU_12m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213"/>
            <a:ext cx="487560" cy="4834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39520CE-1960-4E71-9D5B-42C332C0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80084"/>
              </p:ext>
            </p:extLst>
          </p:nvPr>
        </p:nvGraphicFramePr>
        <p:xfrm>
          <a:off x="990600" y="2348880"/>
          <a:ext cx="7162799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060">
                  <a:extLst>
                    <a:ext uri="{9D8B030D-6E8A-4147-A177-3AD203B41FA5}">
                      <a16:colId xmlns:a16="http://schemas.microsoft.com/office/drawing/2014/main" val="729504118"/>
                    </a:ext>
                  </a:extLst>
                </a:gridCol>
                <a:gridCol w="697881">
                  <a:extLst>
                    <a:ext uri="{9D8B030D-6E8A-4147-A177-3AD203B41FA5}">
                      <a16:colId xmlns:a16="http://schemas.microsoft.com/office/drawing/2014/main" val="89668751"/>
                    </a:ext>
                  </a:extLst>
                </a:gridCol>
                <a:gridCol w="5157977">
                  <a:extLst>
                    <a:ext uri="{9D8B030D-6E8A-4147-A177-3AD203B41FA5}">
                      <a16:colId xmlns:a16="http://schemas.microsoft.com/office/drawing/2014/main" val="3489778508"/>
                    </a:ext>
                  </a:extLst>
                </a:gridCol>
                <a:gridCol w="697881">
                  <a:extLst>
                    <a:ext uri="{9D8B030D-6E8A-4147-A177-3AD203B41FA5}">
                      <a16:colId xmlns:a16="http://schemas.microsoft.com/office/drawing/2014/main" val="60734429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INDICADORES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Unidades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45926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Ind2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Total de Funcionários por cada 1000 ligações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5,62</a:t>
                      </a:r>
                      <a:endParaRPr lang="pt-PT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259634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Ind3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Recuperação de custos operacionais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92,5</a:t>
                      </a:r>
                      <a:endParaRPr lang="pt-PT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14669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Ind4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Água Captada que é Facturada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47%</a:t>
                      </a:r>
                      <a:endParaRPr lang="pt-PT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9334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Ind5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Rácio Valores Cobrados Valores Facturados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82%</a:t>
                      </a:r>
                      <a:endParaRPr lang="pt-PT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41117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Ind8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População Servida 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24%</a:t>
                      </a:r>
                      <a:endParaRPr lang="pt-PT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62921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Ind11</a:t>
                      </a:r>
                      <a:endParaRPr lang="pt-PT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Número de Horas de Distribuição por dia (h)</a:t>
                      </a:r>
                      <a:endParaRPr lang="pt-PT" sz="12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22</a:t>
                      </a:r>
                      <a:endParaRPr lang="pt-PT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306159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93021490-FF77-402C-8A0C-D4505468E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204864"/>
            <a:ext cx="7488831" cy="3477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484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wnloads\1410-4.jpg"/>
          <p:cNvPicPr>
            <a:picLocks noChangeAspect="1" noChangeArrowheads="1"/>
          </p:cNvPicPr>
          <p:nvPr/>
        </p:nvPicPr>
        <p:blipFill>
          <a:blip r:embed="rId3" cstate="print">
            <a:lum bright="58000"/>
          </a:blip>
          <a:srcRect/>
          <a:stretch>
            <a:fillRect/>
          </a:stretch>
        </p:blipFill>
        <p:spPr bwMode="auto">
          <a:xfrm>
            <a:off x="-2236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639637"/>
            <a:ext cx="8424936" cy="58857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fr-FR" sz="2000" b="1" dirty="0">
                <a:solidFill>
                  <a:srgbClr val="002060"/>
                </a:solidFill>
                <a:latin typeface="+mn-lt"/>
              </a:rPr>
            </a:br>
            <a:br>
              <a:rPr lang="fr-FR" sz="2400" b="1" u="sng" dirty="0">
                <a:solidFill>
                  <a:srgbClr val="002060"/>
                </a:solidFill>
                <a:latin typeface="+mn-lt"/>
              </a:rPr>
            </a:br>
            <a:endParaRPr lang="fr-FR" sz="2400" b="1" u="sng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3368" y="392208"/>
            <a:ext cx="3004820" cy="565150"/>
            <a:chOff x="0" y="0"/>
            <a:chExt cx="3004820" cy="56515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76200"/>
              <a:ext cx="2381251" cy="431800"/>
              <a:chOff x="0" y="0"/>
              <a:chExt cx="5787390" cy="103314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77160" cy="1033145"/>
              </a:xfrm>
              <a:prstGeom prst="rect">
                <a:avLst/>
              </a:prstGeom>
              <a:noFill/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00" t="2581" b="-1"/>
              <a:stretch/>
            </p:blipFill>
            <p:spPr bwMode="auto">
              <a:xfrm>
                <a:off x="2676525" y="0"/>
                <a:ext cx="3110865" cy="10331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3" name="Picture 12" descr="D:\Users\j.geraldes\AppData\Local\Microsoft\Windows\INetCache\Content.Outlook\L25JI4DI\logoEASU_12ma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0"/>
              <a:ext cx="509270" cy="565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8">
            <a:extLst>
              <a:ext uri="{FF2B5EF4-FFF2-40B4-BE49-F238E27FC236}">
                <a16:creationId xmlns:a16="http://schemas.microsoft.com/office/drawing/2014/main" id="{2A257605-D16B-4A2A-8C07-507637E66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32" y="1254384"/>
            <a:ext cx="3021032" cy="537072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F246B28-F7C6-420E-876C-F670771D1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8" y="1844824"/>
            <a:ext cx="5039045" cy="37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wnloads\1410-4.jpg"/>
          <p:cNvPicPr>
            <a:picLocks noChangeAspect="1" noChangeArrowheads="1"/>
          </p:cNvPicPr>
          <p:nvPr/>
        </p:nvPicPr>
        <p:blipFill>
          <a:blip r:embed="rId3" cstate="print">
            <a:lum bright="58000"/>
          </a:blip>
          <a:srcRect/>
          <a:stretch>
            <a:fillRect/>
          </a:stretch>
        </p:blipFill>
        <p:spPr bwMode="auto">
          <a:xfrm>
            <a:off x="28259" y="87838"/>
            <a:ext cx="9144000" cy="6858000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639637"/>
            <a:ext cx="8424936" cy="58857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fr-FR" sz="2000" b="1" dirty="0">
                <a:solidFill>
                  <a:srgbClr val="002060"/>
                </a:solidFill>
                <a:latin typeface="+mn-lt"/>
              </a:rPr>
            </a:br>
            <a:br>
              <a:rPr lang="fr-FR" sz="2400" b="1" u="sng" dirty="0">
                <a:solidFill>
                  <a:srgbClr val="002060"/>
                </a:solidFill>
                <a:latin typeface="+mn-lt"/>
              </a:rPr>
            </a:br>
            <a:endParaRPr lang="fr-FR" sz="24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 descr="D:\Users\j.geraldes\Desktop\FOTOS AQUAM Uige\20170403_1010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r="32556" b="25643"/>
          <a:stretch/>
        </p:blipFill>
        <p:spPr bwMode="auto">
          <a:xfrm>
            <a:off x="179512" y="1191436"/>
            <a:ext cx="3744416" cy="229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 b="37068"/>
          <a:stretch/>
        </p:blipFill>
        <p:spPr>
          <a:xfrm>
            <a:off x="4139952" y="1191436"/>
            <a:ext cx="4680520" cy="229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11190" r="29157" b="14211"/>
          <a:stretch/>
        </p:blipFill>
        <p:spPr>
          <a:xfrm>
            <a:off x="467544" y="3794176"/>
            <a:ext cx="2520280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7980" r="22627"/>
          <a:stretch/>
        </p:blipFill>
        <p:spPr>
          <a:xfrm>
            <a:off x="3716126" y="3794176"/>
            <a:ext cx="2232248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t="-576" r="24242" b="576"/>
          <a:stretch/>
        </p:blipFill>
        <p:spPr>
          <a:xfrm>
            <a:off x="6676676" y="3791370"/>
            <a:ext cx="2143796" cy="28648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3368" y="392208"/>
            <a:ext cx="3004820" cy="565150"/>
            <a:chOff x="0" y="0"/>
            <a:chExt cx="3004820" cy="56515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76200"/>
              <a:ext cx="2381251" cy="431800"/>
              <a:chOff x="0" y="0"/>
              <a:chExt cx="5787390" cy="103314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77160" cy="1033145"/>
              </a:xfrm>
              <a:prstGeom prst="rect">
                <a:avLst/>
              </a:prstGeom>
              <a:noFill/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00" t="2581" b="-1"/>
              <a:stretch/>
            </p:blipFill>
            <p:spPr bwMode="auto">
              <a:xfrm>
                <a:off x="2676525" y="0"/>
                <a:ext cx="3110865" cy="10331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2" name="Picture 11" descr="D:\Users\j.geraldes\AppData\Local\Microsoft\Windows\INetCache\Content.Outlook\L25JI4DI\logoEASU_12mar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0"/>
              <a:ext cx="509270" cy="565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110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D06D2305-4203-4F3D-B0C3-8DC026449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90" y="1645692"/>
            <a:ext cx="8273819" cy="4608506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endParaRPr lang="pt-BR" dirty="0"/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1B910F35-9456-4368-942A-F69FEBFBE87B}"/>
              </a:ext>
            </a:extLst>
          </p:cNvPr>
          <p:cNvSpPr txBox="1">
            <a:spLocks/>
          </p:cNvSpPr>
          <p:nvPr/>
        </p:nvSpPr>
        <p:spPr>
          <a:xfrm>
            <a:off x="587490" y="1798092"/>
            <a:ext cx="8273819" cy="4608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pic>
        <p:nvPicPr>
          <p:cNvPr id="3" name="Imagem 2" descr="Uma imagem contendo árvore, ao ar livre, rio, água&#10;&#10;Descrição gerada com muito alta confiança">
            <a:extLst>
              <a:ext uri="{FF2B5EF4-FFF2-40B4-BE49-F238E27FC236}">
                <a16:creationId xmlns:a16="http://schemas.microsoft.com/office/drawing/2014/main" id="{26CE8A20-2D13-48AF-96B3-B6ADC4F4C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7EBF8B6-F7A9-41F3-AC66-686A8CAD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9" y="6021288"/>
            <a:ext cx="4578929" cy="836712"/>
          </a:xfrm>
        </p:spPr>
        <p:txBody>
          <a:bodyPr rtlCol="0">
            <a:noAutofit/>
          </a:bodyPr>
          <a:lstStyle/>
          <a:p>
            <a:pPr algn="l" rtl="0"/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Deus Tu que me concedes a Vida – Dá-me um coração cheio de gratidão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617305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>
                <a:solidFill>
                  <a:srgbClr val="FFC000"/>
                </a:solidFill>
              </a:rPr>
              <a:t>Luanda, 26/07/2019 </a:t>
            </a:r>
          </a:p>
          <a:p>
            <a:r>
              <a:rPr lang="pt-PT" sz="1400" b="1" i="1" dirty="0" err="1">
                <a:solidFill>
                  <a:srgbClr val="FFC000"/>
                </a:solidFill>
              </a:rPr>
              <a:t>Emilia</a:t>
            </a:r>
            <a:r>
              <a:rPr lang="pt-PT" sz="1400" b="1" i="1" dirty="0">
                <a:solidFill>
                  <a:srgbClr val="FFC000"/>
                </a:solidFill>
              </a:rPr>
              <a:t> Fernandes</a:t>
            </a:r>
          </a:p>
        </p:txBody>
      </p:sp>
    </p:spTree>
    <p:extLst>
      <p:ext uri="{BB962C8B-B14F-4D97-AF65-F5344CB8AC3E}">
        <p14:creationId xmlns:p14="http://schemas.microsoft.com/office/powerpoint/2010/main" val="571064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189</Words>
  <Application>Microsoft Office PowerPoint</Application>
  <PresentationFormat>Apresentação no Ecrã (4:3)</PresentationFormat>
  <Paragraphs>87</Paragraphs>
  <Slides>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Apresentação do PowerPoint</vt:lpstr>
      <vt:lpstr>      </vt:lpstr>
      <vt:lpstr>              </vt:lpstr>
      <vt:lpstr>  </vt:lpstr>
      <vt:lpstr>  </vt:lpstr>
      <vt:lpstr>Meu Deus Tu que me concedes a Vida – Dá-me um coração cheio de gratidão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Treatment &amp; Reuse</dc:title>
  <dc:creator>Mbidi Helder</dc:creator>
  <cp:keywords>Wastewater, Treatment, Uíge</cp:keywords>
  <cp:lastModifiedBy>EASU-EP UÍGE</cp:lastModifiedBy>
  <cp:revision>697</cp:revision>
  <dcterms:created xsi:type="dcterms:W3CDTF">2014-10-01T09:09:37Z</dcterms:created>
  <dcterms:modified xsi:type="dcterms:W3CDTF">2019-07-27T07:22:30Z</dcterms:modified>
  <cp:category>Exposé</cp:category>
</cp:coreProperties>
</file>