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9" r:id="rId2"/>
    <p:sldId id="278" r:id="rId3"/>
    <p:sldId id="257" r:id="rId4"/>
    <p:sldId id="258" r:id="rId5"/>
    <p:sldId id="279" r:id="rId6"/>
    <p:sldId id="260" r:id="rId7"/>
    <p:sldId id="262" r:id="rId8"/>
    <p:sldId id="263" r:id="rId9"/>
    <p:sldId id="282" r:id="rId10"/>
    <p:sldId id="280" r:id="rId11"/>
    <p:sldId id="264" r:id="rId12"/>
    <p:sldId id="266" r:id="rId13"/>
    <p:sldId id="265" r:id="rId14"/>
    <p:sldId id="267" r:id="rId15"/>
    <p:sldId id="268" r:id="rId16"/>
    <p:sldId id="270" r:id="rId17"/>
    <p:sldId id="269" r:id="rId18"/>
    <p:sldId id="272" r:id="rId19"/>
    <p:sldId id="271" r:id="rId20"/>
    <p:sldId id="273" r:id="rId21"/>
    <p:sldId id="285" r:id="rId22"/>
    <p:sldId id="274" r:id="rId23"/>
    <p:sldId id="275" r:id="rId24"/>
    <p:sldId id="286" r:id="rId25"/>
    <p:sldId id="287" r:id="rId26"/>
    <p:sldId id="288" r:id="rId27"/>
    <p:sldId id="276" r:id="rId28"/>
    <p:sldId id="277" r:id="rId2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%20hp\Documents\EMPRESAS\EMPRESAS%20P&#218;BLICAS\EASH\DADOS%20SISTEMA%20&#193;GUA%20%20CC%202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%20hp\Documents\EMPRESAS\EMPRESAS%20P&#218;BLICAS\EASH\DADOS%20SISTEMA%20&#193;GUA%20%20CC%202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title/>
    <c:plotArea>
      <c:layout>
        <c:manualLayout>
          <c:layoutTarget val="inner"/>
          <c:xMode val="edge"/>
          <c:yMode val="edge"/>
          <c:x val="0.16753100285111266"/>
          <c:y val="0.11108359584455099"/>
          <c:w val="0.83246899714889089"/>
          <c:h val="0.7111349537155216"/>
        </c:manualLayout>
      </c:layout>
      <c:barChart>
        <c:barDir val="col"/>
        <c:grouping val="clustered"/>
        <c:ser>
          <c:idx val="0"/>
          <c:order val="0"/>
          <c:tx>
            <c:strRef>
              <c:f>'RECEITAS  ACTUAIS DESPESAS 2015'!$C$43</c:f>
              <c:strCache>
                <c:ptCount val="1"/>
                <c:pt idx="0">
                  <c:v>VALOR EM KZ</c:v>
                </c:pt>
              </c:strCache>
            </c:strRef>
          </c:tx>
          <c:cat>
            <c:strRef>
              <c:f>'RECEITAS  ACTUAIS DESPESAS 2015'!$B$44:$B$46</c:f>
              <c:strCache>
                <c:ptCount val="3"/>
                <c:pt idx="0">
                  <c:v>Receitas</c:v>
                </c:pt>
                <c:pt idx="1">
                  <c:v>Despesas</c:v>
                </c:pt>
                <c:pt idx="2">
                  <c:v>Saldo </c:v>
                </c:pt>
              </c:strCache>
            </c:strRef>
          </c:cat>
          <c:val>
            <c:numRef>
              <c:f>'RECEITAS  ACTUAIS DESPESAS 2015'!$C$44:$C$46</c:f>
              <c:numCache>
                <c:formatCode>#,##0.00</c:formatCode>
                <c:ptCount val="3"/>
                <c:pt idx="0">
                  <c:v>81600000</c:v>
                </c:pt>
                <c:pt idx="1">
                  <c:v>157049424</c:v>
                </c:pt>
                <c:pt idx="2">
                  <c:v>-75449424</c:v>
                </c:pt>
              </c:numCache>
            </c:numRef>
          </c:val>
        </c:ser>
        <c:axId val="46930176"/>
        <c:axId val="46940160"/>
      </c:barChart>
      <c:catAx>
        <c:axId val="46930176"/>
        <c:scaling>
          <c:orientation val="minMax"/>
        </c:scaling>
        <c:axPos val="b"/>
        <c:tickLblPos val="nextTo"/>
        <c:crossAx val="46940160"/>
        <c:crosses val="autoZero"/>
        <c:auto val="1"/>
        <c:lblAlgn val="ctr"/>
        <c:lblOffset val="100"/>
      </c:catAx>
      <c:valAx>
        <c:axId val="46940160"/>
        <c:scaling>
          <c:orientation val="minMax"/>
        </c:scaling>
        <c:axPos val="l"/>
        <c:majorGridlines/>
        <c:numFmt formatCode="#,##0.00" sourceLinked="1"/>
        <c:tickLblPos val="nextTo"/>
        <c:crossAx val="46930176"/>
        <c:crosses val="autoZero"/>
        <c:crossBetween val="between"/>
      </c:valAx>
    </c:plotArea>
    <c:legend>
      <c:legendPos val="b"/>
    </c:legend>
    <c:plotVisOnly val="1"/>
  </c:chart>
  <c:txPr>
    <a:bodyPr/>
    <a:lstStyle/>
    <a:p>
      <a:pPr>
        <a:defRPr sz="1100"/>
      </a:pPr>
      <a:endParaRPr lang="pt-P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'RECEITAS  ACTUAIS DESPESAS 2015'!$C$93</c:f>
              <c:strCache>
                <c:ptCount val="1"/>
                <c:pt idx="0">
                  <c:v>VALOR EM KZ / ANO ( 2016/2017)</c:v>
                </c:pt>
              </c:strCache>
            </c:strRef>
          </c:tx>
          <c:cat>
            <c:strRef>
              <c:f>'RECEITAS  ACTUAIS DESPESAS 2015'!$B$94:$B$96</c:f>
              <c:strCache>
                <c:ptCount val="3"/>
                <c:pt idx="0">
                  <c:v>Receitas</c:v>
                </c:pt>
                <c:pt idx="1">
                  <c:v>Despesas</c:v>
                </c:pt>
                <c:pt idx="2">
                  <c:v>Saldo </c:v>
                </c:pt>
              </c:strCache>
            </c:strRef>
          </c:cat>
          <c:val>
            <c:numRef>
              <c:f>'RECEITAS  ACTUAIS DESPESAS 2015'!$C$94:$C$96</c:f>
              <c:numCache>
                <c:formatCode>#,##0.00</c:formatCode>
                <c:ptCount val="3"/>
                <c:pt idx="0">
                  <c:v>282240000.00000006</c:v>
                </c:pt>
                <c:pt idx="1">
                  <c:v>215070624</c:v>
                </c:pt>
                <c:pt idx="2">
                  <c:v>67169376.00000006</c:v>
                </c:pt>
              </c:numCache>
            </c:numRef>
          </c:val>
        </c:ser>
        <c:axId val="47284224"/>
        <c:axId val="47285760"/>
      </c:barChart>
      <c:catAx>
        <c:axId val="47284224"/>
        <c:scaling>
          <c:orientation val="minMax"/>
        </c:scaling>
        <c:axPos val="b"/>
        <c:tickLblPos val="nextTo"/>
        <c:crossAx val="47285760"/>
        <c:crosses val="autoZero"/>
        <c:auto val="1"/>
        <c:lblAlgn val="ctr"/>
        <c:lblOffset val="100"/>
      </c:catAx>
      <c:valAx>
        <c:axId val="47285760"/>
        <c:scaling>
          <c:orientation val="minMax"/>
        </c:scaling>
        <c:axPos val="l"/>
        <c:majorGridlines/>
        <c:numFmt formatCode="#,##0.00" sourceLinked="1"/>
        <c:tickLblPos val="nextTo"/>
        <c:crossAx val="47284224"/>
        <c:crosses val="autoZero"/>
        <c:crossBetween val="between"/>
      </c:valAx>
    </c:plotArea>
    <c:legend>
      <c:legendPos val="b"/>
    </c:legend>
    <c:plotVisOnly val="1"/>
  </c:chart>
  <c:txPr>
    <a:bodyPr/>
    <a:lstStyle/>
    <a:p>
      <a:pPr>
        <a:defRPr sz="1000"/>
      </a:pPr>
      <a:endParaRPr lang="pt-P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C84A8-3E3F-4D27-9A4D-824A97CB6BCF}" type="datetimeFigureOut">
              <a:rPr lang="pt-PT" smtClean="0"/>
              <a:pPr/>
              <a:t>30/07/2015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F8EF0-C14D-4829-8F08-A86152A3BE1C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F8EF0-C14D-4829-8F08-A86152A3BE1C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51357-DDCD-4B54-88C6-A636F9CF1AFD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3473-1E1C-4B37-AE0B-7771BF7915DA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772D-53EE-4889-BC29-5CC5B9154ADA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CEB30-5A9E-466D-9972-AAB77F1941AE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AF9E-CC16-4691-8C2C-8A2E3359502E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9A98-7C4C-4B1A-B702-2696E0981CF8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BEF7-68FF-4AAA-8A10-EB68304F81E5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C9DF-7D1B-4694-8FA8-CDFA907AD59C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F44D-D212-4CF9-8351-B9EC60A71970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02B64-B4D9-456A-8F69-B8BABB89D990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1A01-8C8F-42A8-9A00-33B61AC48B0B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3982-5A22-4315-90DD-E07470D2FA2A}" type="datetime1">
              <a:rPr lang="pt-PT" smtClean="0"/>
              <a:pPr/>
              <a:t>30/07/2015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3670E-5DE3-4021-9238-FE320C855A4B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000" dirty="0"/>
              <a:t> </a:t>
            </a:r>
            <a:br>
              <a:rPr lang="pt-PT" sz="2000" dirty="0"/>
            </a:br>
            <a:r>
              <a:rPr lang="pt-PT" sz="2000" dirty="0"/>
              <a:t/>
            </a:r>
            <a:br>
              <a:rPr lang="pt-PT" sz="2000" dirty="0"/>
            </a:br>
            <a:r>
              <a:rPr lang="pt-PT" sz="2000" dirty="0" smtClean="0"/>
              <a:t/>
            </a:r>
            <a:br>
              <a:rPr lang="pt-PT" sz="2000" dirty="0" smtClean="0"/>
            </a:br>
            <a:r>
              <a:rPr lang="pt-PT" sz="2000" dirty="0" smtClean="0"/>
              <a:t>República </a:t>
            </a:r>
            <a:r>
              <a:rPr lang="pt-PT" sz="2000" dirty="0"/>
              <a:t>de Angola</a:t>
            </a:r>
            <a:br>
              <a:rPr lang="pt-PT" sz="2000" dirty="0"/>
            </a:br>
            <a:r>
              <a:rPr lang="pt-PT" sz="2000" b="1" dirty="0"/>
              <a:t>MINISTÉRIO DE ENERGIA E ÁGUAS</a:t>
            </a:r>
            <a:r>
              <a:rPr lang="pt-PT" sz="2000" dirty="0"/>
              <a:t/>
            </a:r>
            <a:br>
              <a:rPr lang="pt-PT" sz="2000" dirty="0"/>
            </a:br>
            <a:r>
              <a:rPr lang="pt-PT" sz="2400" b="1" dirty="0"/>
              <a:t>EMPRESA DE ÁGUAS E SANEAMENTO DO HUAMBO- EP</a:t>
            </a:r>
            <a:r>
              <a:rPr lang="pt-PT" sz="2400" dirty="0"/>
              <a:t/>
            </a:r>
            <a:br>
              <a:rPr lang="pt-PT" sz="2400" dirty="0"/>
            </a:br>
            <a:endParaRPr lang="pt-PT" sz="2400" dirty="0"/>
          </a:p>
        </p:txBody>
      </p:sp>
      <p:sp>
        <p:nvSpPr>
          <p:cNvPr id="7170" name="WordArt 2"/>
          <p:cNvSpPr>
            <a:spLocks noGrp="1" noChangeArrowheads="1" noChangeShapeType="1" noTextEdit="1"/>
          </p:cNvSpPr>
          <p:nvPr>
            <p:ph idx="1"/>
          </p:nvPr>
        </p:nvSpPr>
        <p:spPr bwMode="auto">
          <a:xfrm>
            <a:off x="428596" y="4429132"/>
            <a:ext cx="8229600" cy="128588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 fontScale="70000" lnSpcReduction="20000"/>
          </a:bodyPr>
          <a:lstStyle/>
          <a:p>
            <a:pPr algn="ctr" rtl="0">
              <a:buNone/>
            </a:pPr>
            <a:r>
              <a:rPr lang="pt-PT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INFORME  SOBRE O ESTADO ORGANIZATIVO  E  FUNCIONAL </a:t>
            </a:r>
          </a:p>
          <a:p>
            <a:pPr algn="ctr" rtl="0">
              <a:buNone/>
            </a:pPr>
            <a:r>
              <a:rPr lang="pt-PT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DA </a:t>
            </a:r>
          </a:p>
          <a:p>
            <a:pPr algn="ctr" rtl="0">
              <a:buNone/>
            </a:pPr>
            <a:r>
              <a:rPr lang="pt-PT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EMPRESA DE ÁGUAS E SANEAMENTO DO HUAMBO- EP</a:t>
            </a:r>
            <a:endParaRPr lang="pt-PT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Impact"/>
            </a:endParaRPr>
          </a:p>
        </p:txBody>
      </p:sp>
      <p:pic>
        <p:nvPicPr>
          <p:cNvPr id="4" name="Imagem 3" descr="F:\SISTEMA ÁGUA DO HUAMBO\TANQUES DE DECANTAÇÃO E FILTROS 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428868"/>
            <a:ext cx="4449583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 descr="F:\SISTEMA ÁGUA DO HUAMBO\SERVATÓRIOS SEMIENTERRADOS (2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500306"/>
            <a:ext cx="400052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2"/>
          <p:cNvSpPr txBox="1">
            <a:spLocks noChangeArrowheads="1" noChangeShapeType="1" noTextEdit="1"/>
          </p:cNvSpPr>
          <p:nvPr/>
        </p:nvSpPr>
        <p:spPr bwMode="auto">
          <a:xfrm>
            <a:off x="357158" y="1643051"/>
            <a:ext cx="8229600" cy="1071570"/>
          </a:xfrm>
          <a:prstGeom prst="rect">
            <a:avLst/>
          </a:prstGeom>
        </p:spPr>
        <p:txBody>
          <a:bodyPr vert="horz" wrap="none" lIns="91440" tIns="45720" rIns="91440" bIns="45720" numCol="1" rtlCol="0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PT" sz="3600" b="0" i="0" u="none" strike="noStrike" kern="10" cap="none" spc="0" normalizeH="0" baseline="0" noProof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Impact"/>
                <a:ea typeface="+mn-ea"/>
                <a:cs typeface="+mn-cs"/>
              </a:rPr>
              <a:t> 5.º conselho</a:t>
            </a:r>
            <a:r>
              <a:rPr kumimoji="0" lang="pt-PT" sz="3600" b="0" i="0" u="none" strike="noStrike" kern="10" cap="none" spc="0" normalizeH="0" noProof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Impact"/>
                <a:ea typeface="+mn-ea"/>
                <a:cs typeface="+mn-cs"/>
              </a:rPr>
              <a:t> Consultivo do MINEA</a:t>
            </a:r>
            <a:r>
              <a:rPr kumimoji="0" lang="pt-PT" sz="3600" b="0" i="0" u="none" strike="noStrike" kern="10" cap="none" spc="0" normalizeH="0" baseline="0" noProof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Impact"/>
                <a:ea typeface="+mn-ea"/>
                <a:cs typeface="+mn-cs"/>
              </a:rPr>
              <a:t> </a:t>
            </a:r>
            <a:endParaRPr kumimoji="0" lang="pt-PT" sz="3600" b="0" i="0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uLnTx/>
              <a:uFillTx/>
              <a:latin typeface="Impact"/>
              <a:ea typeface="+mn-ea"/>
              <a:cs typeface="+mn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142976" y="5786454"/>
            <a:ext cx="750099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Luanda</a:t>
            </a:r>
            <a:r>
              <a:rPr kumimoji="0" lang="pt-PT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30  e 31/ Julho de 2015 </a:t>
            </a:r>
            <a: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PT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Imagem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214290"/>
            <a:ext cx="588111" cy="50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Marcador de Posição de Conteúdo 8"/>
          <p:cNvGraphicFramePr>
            <a:graphicFrameLocks noGrp="1"/>
          </p:cNvGraphicFramePr>
          <p:nvPr>
            <p:ph idx="1"/>
          </p:nvPr>
        </p:nvGraphicFramePr>
        <p:xfrm>
          <a:off x="500035" y="1928802"/>
          <a:ext cx="8215368" cy="4286280"/>
        </p:xfrm>
        <a:graphic>
          <a:graphicData uri="http://schemas.openxmlformats.org/drawingml/2006/table">
            <a:tbl>
              <a:tblPr/>
              <a:tblGrid>
                <a:gridCol w="628948"/>
                <a:gridCol w="1587223"/>
                <a:gridCol w="2322270"/>
                <a:gridCol w="1917400"/>
                <a:gridCol w="1759527"/>
              </a:tblGrid>
              <a:tr h="1204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N.º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Município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N.º 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 Clientes legalizados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N.º 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Clientes com Água 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Clientes com Água         </a:t>
                      </a:r>
                      <a:endParaRPr lang="pt-PT" sz="1800" b="1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 </a:t>
                      </a: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%) 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94326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Huambo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14 243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9 000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63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941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Caála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2 097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2 000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95,4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69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16 340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 </a:t>
                      </a: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000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68346"/>
          </a:xfrm>
        </p:spPr>
        <p:txBody>
          <a:bodyPr>
            <a:noAutofit/>
          </a:bodyPr>
          <a:lstStyle/>
          <a:p>
            <a:r>
              <a:rPr lang="pt-PT" sz="2800" b="1" dirty="0" smtClean="0"/>
              <a:t>CONT.</a:t>
            </a:r>
            <a:endParaRPr lang="pt-PT" sz="2800" b="1" dirty="0"/>
          </a:p>
        </p:txBody>
      </p:sp>
      <p:sp>
        <p:nvSpPr>
          <p:cNvPr id="10" name="Título 4"/>
          <p:cNvSpPr txBox="1">
            <a:spLocks/>
          </p:cNvSpPr>
          <p:nvPr/>
        </p:nvSpPr>
        <p:spPr>
          <a:xfrm>
            <a:off x="571472" y="1000108"/>
            <a:ext cx="8229600" cy="1000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u="sng" dirty="0" smtClean="0">
                <a:latin typeface="+mj-lt"/>
                <a:ea typeface="+mj-ea"/>
                <a:cs typeface="+mj-cs"/>
              </a:rPr>
              <a:t>B) Para um </a:t>
            </a:r>
            <a:r>
              <a:rPr kumimoji="0" lang="pt-PT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universo de </a:t>
            </a:r>
            <a:r>
              <a:rPr kumimoji="0" lang="pt-PT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Times New Roman"/>
                <a:cs typeface="Times New Roman"/>
              </a:rPr>
              <a:t>14 243 </a:t>
            </a:r>
            <a:r>
              <a:rPr kumimoji="0" lang="pt-PT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Clientes</a:t>
            </a:r>
            <a:endParaRPr kumimoji="0" lang="pt-PT" sz="2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PT" b="1" u="sng" dirty="0" err="1" smtClean="0"/>
              <a:t>Cont</a:t>
            </a:r>
            <a:r>
              <a:rPr lang="pt-PT" b="1" u="sng" dirty="0" smtClean="0"/>
              <a:t>. - Rede de distribuição de água 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</p:nvPr>
        </p:nvGraphicFramePr>
        <p:xfrm>
          <a:off x="500032" y="1000108"/>
          <a:ext cx="8358248" cy="5690824"/>
        </p:xfrm>
        <a:graphic>
          <a:graphicData uri="http://schemas.openxmlformats.org/drawingml/2006/table">
            <a:tbl>
              <a:tblPr/>
              <a:tblGrid>
                <a:gridCol w="2214580"/>
                <a:gridCol w="1028056"/>
                <a:gridCol w="900770"/>
                <a:gridCol w="857256"/>
                <a:gridCol w="1000132"/>
                <a:gridCol w="1357322"/>
                <a:gridCol w="1000132"/>
              </a:tblGrid>
              <a:tr h="6920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Extensão da rede de distribuição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Extensão da rede de distribuição </a:t>
                      </a:r>
                      <a:endParaRPr lang="pt-PT" sz="1400" b="1" dirty="0" smtClean="0">
                        <a:solidFill>
                          <a:srgbClr val="0F243E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 </a:t>
                      </a:r>
                      <a:r>
                        <a:rPr lang="pt-PT" sz="1400" b="1" dirty="0" err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Km</a:t>
                      </a:r>
                      <a:r>
                        <a:rPr lang="pt-PT" sz="14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62112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Programados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Executados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Em curso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À</a:t>
                      </a:r>
                      <a:r>
                        <a:rPr lang="pt-PT" sz="1400" b="1" baseline="0" dirty="0" smtClean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 smtClean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Iniciar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Estado </a:t>
                      </a:r>
                      <a:r>
                        <a:rPr lang="pt-PT" sz="1400" b="1" dirty="0" smtClean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Técnico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Grau de cobertura  da rede ( %)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6920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Extensão estimada da rede de distribuição da cidade do Huambo 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0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Extensão da rede  instalada   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212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Rede com água canalizada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35,3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62112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Rede nova à instalar ( Lote 1)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93,3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01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Rede nova à instalar ( Lote 2)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0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da Rede nova à implantar ( até 2017)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347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57,8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6920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Diferença (  rede em falta)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253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42,2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algn="l"/>
            <a:r>
              <a:rPr lang="pt-PT" sz="3200" b="1" u="sng" dirty="0" smtClean="0"/>
              <a:t/>
            </a:r>
            <a:br>
              <a:rPr lang="pt-PT" sz="3200" b="1" u="sng" dirty="0" smtClean="0"/>
            </a:br>
            <a:r>
              <a:rPr lang="pt-PT" sz="3200" b="1" u="sng" dirty="0" smtClean="0"/>
              <a:t>5. LIGAÇÕES DOMICILIARES</a:t>
            </a:r>
            <a:r>
              <a:rPr lang="pt-PT" sz="3200" dirty="0" smtClean="0"/>
              <a:t/>
            </a:r>
            <a:br>
              <a:rPr lang="pt-PT" sz="3200" dirty="0" smtClean="0"/>
            </a:br>
            <a:endParaRPr lang="pt-PT" sz="3200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15371" cy="5126424"/>
        </p:xfrm>
        <a:graphic>
          <a:graphicData uri="http://schemas.openxmlformats.org/drawingml/2006/table">
            <a:tbl>
              <a:tblPr/>
              <a:tblGrid>
                <a:gridCol w="708843"/>
                <a:gridCol w="2081187"/>
                <a:gridCol w="932649"/>
                <a:gridCol w="818946"/>
                <a:gridCol w="803835"/>
                <a:gridCol w="826143"/>
                <a:gridCol w="1021884"/>
                <a:gridCol w="1021884"/>
              </a:tblGrid>
              <a:tr h="61032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N.º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Denominação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Programados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Executados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Em curso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À Iniciar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Grau de cobertura de água                     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 %)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52971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Zona urbana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Zona Periurbana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80513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N.º de fogos existentes ( residências)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57 049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4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Ligações domiciliares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57 049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14 243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17000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25 806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6247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Ligações domiciliares em curso ( Lote 1)-Huambo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19 000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15000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1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Ligações domiciliares à instalar ( Lote 2)-Huambo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21 000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21 000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68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de ligações domiciliares( até 2017)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54 243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18 243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15 000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21 000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F243E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44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Défice até 2017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-2 806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 %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-4,9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pt-PT" sz="3200" b="1" dirty="0" smtClean="0"/>
              <a:t>6.TIPOS E NÚMERO DE CLIENTES REGISTADOS</a:t>
            </a:r>
            <a:endParaRPr lang="pt-PT" sz="32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42910" y="1071546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200" b="1" dirty="0" smtClean="0">
                <a:latin typeface="+mj-lt"/>
                <a:ea typeface="+mj-ea"/>
                <a:cs typeface="+mj-cs"/>
              </a:rPr>
              <a:t>a)</a:t>
            </a:r>
            <a:r>
              <a:rPr kumimoji="0" lang="pt-P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Clientes</a:t>
            </a:r>
            <a:r>
              <a:rPr kumimoji="0" lang="pt-PT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registados actualmente / 2015 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</p:nvPr>
        </p:nvGraphicFramePr>
        <p:xfrm>
          <a:off x="285720" y="1928803"/>
          <a:ext cx="8358247" cy="4500592"/>
        </p:xfrm>
        <a:graphic>
          <a:graphicData uri="http://schemas.openxmlformats.org/drawingml/2006/table">
            <a:tbl>
              <a:tblPr/>
              <a:tblGrid>
                <a:gridCol w="1341967"/>
                <a:gridCol w="1877406"/>
                <a:gridCol w="1772171"/>
                <a:gridCol w="1496031"/>
                <a:gridCol w="1870672"/>
              </a:tblGrid>
              <a:tr h="880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Município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Clientes domésticos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Grandes Clientes 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Médios Clientes               ( Comerciais)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001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Huambo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14 151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85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14 243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3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Caála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2 086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2 097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16 237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96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16 340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</a:tr>
              <a:tr h="376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90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Tarifa aplicada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80,00Kz/m3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100,00 Kz/m3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110,00 Kz/m3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13</a:t>
            </a:fld>
            <a:endParaRPr lang="pt-P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642958"/>
          </a:xfrm>
        </p:spPr>
        <p:txBody>
          <a:bodyPr>
            <a:normAutofit fontScale="90000"/>
          </a:bodyPr>
          <a:lstStyle/>
          <a:p>
            <a:r>
              <a:rPr lang="pt-PT" sz="2800" b="1" dirty="0" smtClean="0"/>
              <a:t>CONT. – </a:t>
            </a:r>
            <a:br>
              <a:rPr lang="pt-PT" sz="2800" b="1" dirty="0" smtClean="0"/>
            </a:br>
            <a:endParaRPr lang="pt-PT" sz="28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42910" y="1000108"/>
            <a:ext cx="8229600" cy="569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b) Clientes</a:t>
            </a:r>
            <a:r>
              <a:rPr kumimoji="0" lang="pt-PT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lang="pt-PT" sz="3200" b="1" dirty="0" smtClean="0">
                <a:latin typeface="+mj-lt"/>
                <a:ea typeface="+mj-ea"/>
                <a:cs typeface="+mj-cs"/>
              </a:rPr>
              <a:t>à legalizar até</a:t>
            </a:r>
            <a:r>
              <a:rPr kumimoji="0" lang="pt-PT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2017 </a:t>
            </a:r>
            <a:endParaRPr kumimoji="0" lang="pt-P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</p:nvPr>
        </p:nvGraphicFramePr>
        <p:xfrm>
          <a:off x="500031" y="1643050"/>
          <a:ext cx="8215372" cy="4286279"/>
        </p:xfrm>
        <a:graphic>
          <a:graphicData uri="http://schemas.openxmlformats.org/drawingml/2006/table">
            <a:tbl>
              <a:tblPr/>
              <a:tblGrid>
                <a:gridCol w="587080"/>
                <a:gridCol w="846752"/>
                <a:gridCol w="1670923"/>
                <a:gridCol w="982231"/>
                <a:gridCol w="767722"/>
                <a:gridCol w="1072552"/>
                <a:gridCol w="1204270"/>
                <a:gridCol w="1083842"/>
              </a:tblGrid>
              <a:tr h="1194587"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Município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População do município do Huambo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População estimada das cidades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N.º de fogos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N.º de Clientes legalizados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N.º de Clientes  até 2017 (cidade do Huambo)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Previsão de Acesso àa água segura               ( 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030564">
                <a:tc>
                  <a:txBody>
                    <a:bodyPr/>
                    <a:lstStyle/>
                    <a:p>
                      <a:pPr algn="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Huambo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665 574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399 344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57049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14 243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54 243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0564">
                <a:tc>
                  <a:txBody>
                    <a:bodyPr/>
                    <a:lstStyle/>
                    <a:p>
                      <a:pPr algn="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Caála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259 483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103 793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14 828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0564"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925 057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503 138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71 877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16 340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54 243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Autofit/>
          </a:bodyPr>
          <a:lstStyle/>
          <a:p>
            <a:r>
              <a:rPr lang="pt-PT" sz="2800" b="1" dirty="0" smtClean="0"/>
              <a:t/>
            </a:r>
            <a:br>
              <a:rPr lang="pt-PT" sz="2800" b="1" dirty="0" smtClean="0"/>
            </a:br>
            <a:r>
              <a:rPr lang="pt-PT" sz="2800" b="1" dirty="0" smtClean="0"/>
              <a:t/>
            </a:r>
            <a:br>
              <a:rPr lang="pt-PT" sz="2800" b="1" dirty="0" smtClean="0"/>
            </a:br>
            <a:r>
              <a:rPr lang="pt-PT" sz="2800" b="1" dirty="0" smtClean="0"/>
              <a:t/>
            </a:r>
            <a:br>
              <a:rPr lang="pt-PT" sz="2800" b="1" dirty="0" smtClean="0"/>
            </a:br>
            <a:r>
              <a:rPr lang="pt-PT" sz="2800" b="1" dirty="0" smtClean="0"/>
              <a:t>7. SITUAÇÃO ACTUAL ORGANIZATIVA E FUNCIONAL </a:t>
            </a:r>
            <a:br>
              <a:rPr lang="pt-PT" sz="2800" b="1" dirty="0" smtClean="0"/>
            </a:br>
            <a:r>
              <a:rPr lang="pt-PT" sz="2800" b="1" dirty="0" smtClean="0"/>
              <a:t>DA EMPRESA </a:t>
            </a:r>
            <a:r>
              <a:rPr lang="pt-PT" sz="2800" dirty="0" smtClean="0"/>
              <a:t/>
            </a:r>
            <a:br>
              <a:rPr lang="pt-PT" sz="2800" dirty="0" smtClean="0"/>
            </a:br>
            <a:r>
              <a:rPr lang="pt-PT" sz="2800" b="1" dirty="0" smtClean="0"/>
              <a:t> </a:t>
            </a:r>
            <a:r>
              <a:rPr lang="pt-PT" sz="2800" dirty="0" smtClean="0"/>
              <a:t/>
            </a:r>
            <a:br>
              <a:rPr lang="pt-PT" sz="2800" dirty="0" smtClean="0"/>
            </a:br>
            <a:endParaRPr lang="pt-PT" sz="28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 fontScale="77500" lnSpcReduction="20000"/>
          </a:bodyPr>
          <a:lstStyle/>
          <a:p>
            <a:r>
              <a:rPr lang="pt-PT" dirty="0" smtClean="0"/>
              <a:t>O actual quadro orgânico da EASH-EP, conta com 193 trabalhadores, contra 108 trabalhadores previstos por Lei, (cerca de 79% à mais). Destes 80% são eventuais ou contratados;</a:t>
            </a:r>
          </a:p>
          <a:p>
            <a:r>
              <a:rPr lang="pt-PT" dirty="0" smtClean="0"/>
              <a:t>O pessoal trabalhador efectivo ( 20%),  continua até ao momento à ser remunerado  pelo Governo Provincial do Huambo, através da Direcção Provincial de Energia e Águas, pelo facto de não  dispor de rendimentos suficientes para o seu auto-sustento. Este facto deixará de o ser , tão logo as  dotações financeiras de  subsídio à preço de água,  à favor da EASH-EP, forem solucionadas a partir da Tutela</a:t>
            </a:r>
          </a:p>
          <a:p>
            <a:r>
              <a:rPr lang="pt-PT" dirty="0" smtClean="0"/>
              <a:t>E o pessoal eventual é na base  dos rendimentos de prestação de  serviços da própria empresa. 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15</a:t>
            </a:fld>
            <a:endParaRPr lang="pt-P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642910" y="1857363"/>
          <a:ext cx="8072494" cy="3714775"/>
        </p:xfrm>
        <a:graphic>
          <a:graphicData uri="http://schemas.openxmlformats.org/drawingml/2006/table">
            <a:tbl>
              <a:tblPr/>
              <a:tblGrid>
                <a:gridCol w="532824"/>
                <a:gridCol w="2287686"/>
                <a:gridCol w="2051280"/>
                <a:gridCol w="1755773"/>
                <a:gridCol w="1444931"/>
              </a:tblGrid>
              <a:tr h="894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N.º</a:t>
                      </a:r>
                      <a:endParaRPr lang="pt-PT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Designação</a:t>
                      </a:r>
                      <a:endParaRPr lang="pt-PT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N.º do Pessoal </a:t>
                      </a:r>
                      <a:endParaRPr lang="pt-PT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Exigido por Lei</a:t>
                      </a:r>
                      <a:endParaRPr lang="pt-PT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Diferença 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7069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Efectivos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9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Eventuais</a:t>
                      </a:r>
                      <a:endParaRPr lang="pt-PT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155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706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698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(%)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pt-PT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79</a:t>
                      </a:r>
                      <a:endParaRPr lang="pt-PT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8676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Aft>
                <a:spcPct val="0"/>
              </a:spcAft>
            </a:pPr>
            <a:r>
              <a:rPr lang="pt-PT" sz="2400" b="1" dirty="0" smtClean="0">
                <a:solidFill>
                  <a:srgbClr val="000000"/>
                </a:solidFill>
                <a:latin typeface="Batang" pitchFamily="18" charset="-127"/>
                <a:ea typeface="Batang" pitchFamily="18" charset="-127"/>
                <a:cs typeface="Times New Roman" pitchFamily="18" charset="0"/>
              </a:rPr>
              <a:t>7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.1- MAPA DE PESSOAL ACTUAL DA EASH-EP</a:t>
            </a:r>
            <a:r>
              <a:rPr kumimoji="0" lang="pt-PT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E </a:t>
            </a:r>
            <a:r>
              <a:rPr lang="pt-PT" sz="2400" b="1" dirty="0" smtClean="0">
                <a:solidFill>
                  <a:srgbClr val="000000"/>
                </a:solidFill>
                <a:latin typeface="Batang" pitchFamily="18" charset="-127"/>
                <a:ea typeface="Batang" pitchFamily="18" charset="-127"/>
                <a:cs typeface="Times New Roman" pitchFamily="18" charset="0"/>
              </a:rPr>
              <a:t>PREVISTO POR </a:t>
            </a:r>
            <a:r>
              <a:rPr kumimoji="0" lang="pt-PT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atang" pitchFamily="18" charset="-127"/>
                <a:ea typeface="Batang" pitchFamily="18" charset="-127"/>
                <a:cs typeface="Times New Roman" pitchFamily="18" charset="0"/>
              </a:rPr>
              <a:t>LEI (</a:t>
            </a:r>
            <a:r>
              <a:rPr lang="pt-PT" sz="2400" b="1" dirty="0" smtClean="0"/>
              <a:t>Decreto Executivo Conjunto n.º  08 / 2014, de  09 de Janeiro)</a:t>
            </a:r>
            <a:endParaRPr kumimoji="0" lang="pt-PT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16</a:t>
            </a:fld>
            <a:endParaRPr lang="pt-P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43240" y="857232"/>
            <a:ext cx="2952328" cy="649212"/>
          </a:xfrm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r>
              <a:rPr lang="pt-PT" sz="1600" dirty="0" smtClean="0"/>
              <a:t>CONSELHO DE ADMINISTRAÇÃO</a:t>
            </a:r>
            <a:endParaRPr lang="pt-PT" sz="16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928662" y="928670"/>
            <a:ext cx="1872208" cy="5777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CONSELHO FISCAL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724128" y="1571612"/>
            <a:ext cx="1872208" cy="6332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APOIO ADMINISTRATIVO</a:t>
            </a:r>
            <a:endParaRPr kumimoji="0" lang="pt-PT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11560" y="2636912"/>
            <a:ext cx="1872208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ÁREA TÉCNICA </a:t>
            </a:r>
            <a:endParaRPr kumimoji="0" lang="pt-PT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635896" y="2636912"/>
            <a:ext cx="1872208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ÁREA DE ADMINISTRAÇÃO E FINANÇAS</a:t>
            </a:r>
            <a:endParaRPr kumimoji="0" lang="pt-PT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444208" y="2636912"/>
            <a:ext cx="1800200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600" dirty="0" smtClean="0">
                <a:latin typeface="+mj-lt"/>
                <a:ea typeface="+mj-ea"/>
                <a:cs typeface="+mj-cs"/>
              </a:rPr>
              <a:t>ÁREA COMERCIAL</a:t>
            </a:r>
            <a:endParaRPr kumimoji="0" lang="pt-PT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79512" y="3861048"/>
            <a:ext cx="1224136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100" noProof="0" dirty="0" smtClean="0">
                <a:latin typeface="+mj-lt"/>
                <a:ea typeface="+mj-ea"/>
                <a:cs typeface="+mj-cs"/>
              </a:rPr>
              <a:t>DEPARTAMENTO DE PRODUÇÃO E CONTROLO DE QUALIDADE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619672" y="3861048"/>
            <a:ext cx="1296144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100" dirty="0" smtClean="0">
                <a:latin typeface="+mj-lt"/>
                <a:ea typeface="+mj-ea"/>
                <a:cs typeface="+mj-cs"/>
              </a:rPr>
              <a:t>DEPARTAMENTO  DE DISTRIBUIÇÃO E MANUTENÇÃO 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3131840" y="3861048"/>
            <a:ext cx="1224136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100" dirty="0" smtClean="0">
                <a:latin typeface="+mj-lt"/>
                <a:ea typeface="+mj-ea"/>
                <a:cs typeface="+mj-cs"/>
              </a:rPr>
              <a:t>DEPARTAMENTO  DE ADMINISTRAÇÃO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4644008" y="3861048"/>
            <a:ext cx="1368152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100" dirty="0" smtClean="0">
                <a:latin typeface="+mj-lt"/>
                <a:ea typeface="+mj-ea"/>
                <a:cs typeface="+mj-cs"/>
              </a:rPr>
              <a:t>DEPARTAMENTO  DE FINANÇAS E CONTABILIDADE  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7668344" y="3861048"/>
            <a:ext cx="1224136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100" dirty="0" smtClean="0">
                <a:latin typeface="+mj-lt"/>
                <a:ea typeface="+mj-ea"/>
                <a:cs typeface="+mj-cs"/>
              </a:rPr>
              <a:t>DEPARTAMENTO  DE COMUNICAÇÃO  E APOIO AO CLIENTE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156176" y="3861048"/>
            <a:ext cx="1224136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100" dirty="0" smtClean="0">
                <a:latin typeface="+mj-lt"/>
                <a:ea typeface="+mj-ea"/>
                <a:cs typeface="+mj-cs"/>
              </a:rPr>
              <a:t>DEPARTAMENTO  FACTURAÇÃO E COBRANÇA </a:t>
            </a:r>
            <a:endParaRPr kumimoji="0" lang="pt-PT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Título 1"/>
          <p:cNvSpPr txBox="1">
            <a:spLocks/>
          </p:cNvSpPr>
          <p:nvPr/>
        </p:nvSpPr>
        <p:spPr>
          <a:xfrm>
            <a:off x="1835696" y="5805264"/>
            <a:ext cx="1080120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MANUTENÇÃO DA REDE DE DISTRIBUIÇÃO 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1835696" y="4869160"/>
            <a:ext cx="1080120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MANUTENÇÃO DE EQUIPAMENTOS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395536" y="5805264"/>
            <a:ext cx="1080120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TRATAMENTO DE ÁGUA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395536" y="4869160"/>
            <a:ext cx="1080120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CAPTAÇÃO E BOMBAGEM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788024" y="4941168"/>
            <a:ext cx="1080120" cy="576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FINANÇAS E TESOURARIA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3275856" y="4941168"/>
            <a:ext cx="1080120" cy="792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PATRIMÓNIO, ECONOMATO E EXPEDIENTE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ítulo 1"/>
          <p:cNvSpPr txBox="1">
            <a:spLocks/>
          </p:cNvSpPr>
          <p:nvPr/>
        </p:nvSpPr>
        <p:spPr>
          <a:xfrm>
            <a:off x="3275856" y="6021288"/>
            <a:ext cx="1080120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RECURSOS HUMANOS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Título 1"/>
          <p:cNvSpPr txBox="1">
            <a:spLocks/>
          </p:cNvSpPr>
          <p:nvPr/>
        </p:nvSpPr>
        <p:spPr>
          <a:xfrm>
            <a:off x="4788024" y="5877272"/>
            <a:ext cx="1080120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CONTABILIDADE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7884368" y="5661248"/>
            <a:ext cx="1080120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ATENÇÃO AO CLIENTE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Título 1"/>
          <p:cNvSpPr txBox="1">
            <a:spLocks/>
          </p:cNvSpPr>
          <p:nvPr/>
        </p:nvSpPr>
        <p:spPr>
          <a:xfrm>
            <a:off x="6300192" y="5805264"/>
            <a:ext cx="1080120" cy="4320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FACTURAÇÃO E COBRAÇAS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6372200" y="4941168"/>
            <a:ext cx="1080120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MEDIÇÃO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Título 1"/>
          <p:cNvSpPr txBox="1">
            <a:spLocks/>
          </p:cNvSpPr>
          <p:nvPr/>
        </p:nvSpPr>
        <p:spPr>
          <a:xfrm>
            <a:off x="7812360" y="4941168"/>
            <a:ext cx="1080120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000" dirty="0" smtClean="0">
                <a:latin typeface="+mj-lt"/>
                <a:ea typeface="+mj-ea"/>
                <a:cs typeface="+mj-cs"/>
              </a:rPr>
              <a:t>RELAÇÕES PÚBLICAS</a:t>
            </a:r>
            <a:endParaRPr kumimoji="0" lang="pt-P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1" name="Conexão recta 30"/>
          <p:cNvCxnSpPr>
            <a:stCxn id="2" idx="2"/>
            <a:endCxn id="7" idx="0"/>
          </p:cNvCxnSpPr>
          <p:nvPr/>
        </p:nvCxnSpPr>
        <p:spPr>
          <a:xfrm rot="5400000">
            <a:off x="4030468" y="2047976"/>
            <a:ext cx="1130468" cy="474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xão recta 33"/>
          <p:cNvCxnSpPr>
            <a:endCxn id="5" idx="1"/>
          </p:cNvCxnSpPr>
          <p:nvPr/>
        </p:nvCxnSpPr>
        <p:spPr>
          <a:xfrm flipV="1">
            <a:off x="4572000" y="1888238"/>
            <a:ext cx="1152128" cy="405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xão recta 43"/>
          <p:cNvCxnSpPr/>
          <p:nvPr/>
        </p:nvCxnSpPr>
        <p:spPr>
          <a:xfrm>
            <a:off x="179512" y="4653136"/>
            <a:ext cx="0" cy="15121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xão recta 46"/>
          <p:cNvCxnSpPr/>
          <p:nvPr/>
        </p:nvCxnSpPr>
        <p:spPr>
          <a:xfrm>
            <a:off x="1619672" y="4653136"/>
            <a:ext cx="0" cy="15841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xão recta 47"/>
          <p:cNvCxnSpPr/>
          <p:nvPr/>
        </p:nvCxnSpPr>
        <p:spPr>
          <a:xfrm>
            <a:off x="3131840" y="4509120"/>
            <a:ext cx="0" cy="1800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xão recta 48"/>
          <p:cNvCxnSpPr/>
          <p:nvPr/>
        </p:nvCxnSpPr>
        <p:spPr>
          <a:xfrm>
            <a:off x="4644008" y="4581128"/>
            <a:ext cx="0" cy="16561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xão recta 54"/>
          <p:cNvCxnSpPr/>
          <p:nvPr/>
        </p:nvCxnSpPr>
        <p:spPr>
          <a:xfrm>
            <a:off x="6156176" y="4653136"/>
            <a:ext cx="0" cy="13681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xão recta 56"/>
          <p:cNvCxnSpPr/>
          <p:nvPr/>
        </p:nvCxnSpPr>
        <p:spPr>
          <a:xfrm>
            <a:off x="7668344" y="4653136"/>
            <a:ext cx="0" cy="12241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xão recta 71"/>
          <p:cNvCxnSpPr>
            <a:stCxn id="27" idx="1"/>
          </p:cNvCxnSpPr>
          <p:nvPr/>
        </p:nvCxnSpPr>
        <p:spPr>
          <a:xfrm flipH="1">
            <a:off x="6156176" y="602128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xão recta 77"/>
          <p:cNvCxnSpPr>
            <a:stCxn id="28" idx="1"/>
          </p:cNvCxnSpPr>
          <p:nvPr/>
        </p:nvCxnSpPr>
        <p:spPr>
          <a:xfrm flipH="1" flipV="1">
            <a:off x="6156176" y="5157192"/>
            <a:ext cx="216024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xão recta 82"/>
          <p:cNvCxnSpPr>
            <a:stCxn id="26" idx="1"/>
          </p:cNvCxnSpPr>
          <p:nvPr/>
        </p:nvCxnSpPr>
        <p:spPr>
          <a:xfrm flipH="1" flipV="1">
            <a:off x="7668344" y="5877272"/>
            <a:ext cx="216024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xão recta 87"/>
          <p:cNvCxnSpPr/>
          <p:nvPr/>
        </p:nvCxnSpPr>
        <p:spPr>
          <a:xfrm flipH="1">
            <a:off x="4644008" y="623731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xão recta 88"/>
          <p:cNvCxnSpPr>
            <a:stCxn id="29" idx="1"/>
          </p:cNvCxnSpPr>
          <p:nvPr/>
        </p:nvCxnSpPr>
        <p:spPr>
          <a:xfrm flipH="1">
            <a:off x="7668344" y="5193196"/>
            <a:ext cx="144016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xão recta 101"/>
          <p:cNvCxnSpPr>
            <a:stCxn id="22" idx="1"/>
          </p:cNvCxnSpPr>
          <p:nvPr/>
        </p:nvCxnSpPr>
        <p:spPr>
          <a:xfrm flipH="1">
            <a:off x="4644008" y="522920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xão recta 105"/>
          <p:cNvCxnSpPr>
            <a:stCxn id="23" idx="1"/>
          </p:cNvCxnSpPr>
          <p:nvPr/>
        </p:nvCxnSpPr>
        <p:spPr>
          <a:xfrm flipH="1" flipV="1">
            <a:off x="3131840" y="5301208"/>
            <a:ext cx="144016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xão recta 106"/>
          <p:cNvCxnSpPr>
            <a:stCxn id="24" idx="1"/>
          </p:cNvCxnSpPr>
          <p:nvPr/>
        </p:nvCxnSpPr>
        <p:spPr>
          <a:xfrm flipH="1">
            <a:off x="3131840" y="6273316"/>
            <a:ext cx="144016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xão recta 107"/>
          <p:cNvCxnSpPr>
            <a:stCxn id="19" idx="1"/>
          </p:cNvCxnSpPr>
          <p:nvPr/>
        </p:nvCxnSpPr>
        <p:spPr>
          <a:xfrm flipH="1">
            <a:off x="1619672" y="5265204"/>
            <a:ext cx="216024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xão recta 108"/>
          <p:cNvCxnSpPr>
            <a:stCxn id="18" idx="1"/>
          </p:cNvCxnSpPr>
          <p:nvPr/>
        </p:nvCxnSpPr>
        <p:spPr>
          <a:xfrm flipH="1">
            <a:off x="1619672" y="6201308"/>
            <a:ext cx="216024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xão recta 117"/>
          <p:cNvCxnSpPr>
            <a:stCxn id="21" idx="1"/>
          </p:cNvCxnSpPr>
          <p:nvPr/>
        </p:nvCxnSpPr>
        <p:spPr>
          <a:xfrm flipH="1" flipV="1">
            <a:off x="179512" y="5229200"/>
            <a:ext cx="216024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xão recta 118"/>
          <p:cNvCxnSpPr>
            <a:stCxn id="20" idx="1"/>
          </p:cNvCxnSpPr>
          <p:nvPr/>
        </p:nvCxnSpPr>
        <p:spPr>
          <a:xfrm flipH="1" flipV="1">
            <a:off x="179512" y="6165304"/>
            <a:ext cx="216024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xão recta 122"/>
          <p:cNvCxnSpPr/>
          <p:nvPr/>
        </p:nvCxnSpPr>
        <p:spPr>
          <a:xfrm>
            <a:off x="1547664" y="2420888"/>
            <a:ext cx="583264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xão recta 124"/>
          <p:cNvCxnSpPr/>
          <p:nvPr/>
        </p:nvCxnSpPr>
        <p:spPr>
          <a:xfrm>
            <a:off x="899592" y="3645024"/>
            <a:ext cx="12961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xão recta 129"/>
          <p:cNvCxnSpPr/>
          <p:nvPr/>
        </p:nvCxnSpPr>
        <p:spPr>
          <a:xfrm>
            <a:off x="6732240" y="3645024"/>
            <a:ext cx="136815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xão recta 130"/>
          <p:cNvCxnSpPr/>
          <p:nvPr/>
        </p:nvCxnSpPr>
        <p:spPr>
          <a:xfrm>
            <a:off x="3851920" y="3645024"/>
            <a:ext cx="12961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xão recta 138"/>
          <p:cNvCxnSpPr>
            <a:endCxn id="8" idx="0"/>
          </p:cNvCxnSpPr>
          <p:nvPr/>
        </p:nvCxnSpPr>
        <p:spPr>
          <a:xfrm rot="5400000">
            <a:off x="7254298" y="2510898"/>
            <a:ext cx="216024" cy="360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xão recta 143"/>
          <p:cNvCxnSpPr/>
          <p:nvPr/>
        </p:nvCxnSpPr>
        <p:spPr>
          <a:xfrm>
            <a:off x="8100392" y="3645024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xão recta 144"/>
          <p:cNvCxnSpPr/>
          <p:nvPr/>
        </p:nvCxnSpPr>
        <p:spPr>
          <a:xfrm>
            <a:off x="5148064" y="3645024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xão recta 145"/>
          <p:cNvCxnSpPr/>
          <p:nvPr/>
        </p:nvCxnSpPr>
        <p:spPr>
          <a:xfrm>
            <a:off x="6732240" y="3645024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xão recta 146"/>
          <p:cNvCxnSpPr/>
          <p:nvPr/>
        </p:nvCxnSpPr>
        <p:spPr>
          <a:xfrm>
            <a:off x="3851920" y="3645024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xão recta 147"/>
          <p:cNvCxnSpPr/>
          <p:nvPr/>
        </p:nvCxnSpPr>
        <p:spPr>
          <a:xfrm>
            <a:off x="4499992" y="3429000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exão recta 148"/>
          <p:cNvCxnSpPr/>
          <p:nvPr/>
        </p:nvCxnSpPr>
        <p:spPr>
          <a:xfrm>
            <a:off x="2195736" y="3645024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xão recta 149"/>
          <p:cNvCxnSpPr/>
          <p:nvPr/>
        </p:nvCxnSpPr>
        <p:spPr>
          <a:xfrm>
            <a:off x="1475656" y="3429000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xão recta 150"/>
          <p:cNvCxnSpPr/>
          <p:nvPr/>
        </p:nvCxnSpPr>
        <p:spPr>
          <a:xfrm>
            <a:off x="899592" y="3645024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xão recta 152"/>
          <p:cNvCxnSpPr>
            <a:stCxn id="8" idx="2"/>
          </p:cNvCxnSpPr>
          <p:nvPr/>
        </p:nvCxnSpPr>
        <p:spPr>
          <a:xfrm>
            <a:off x="7344308" y="3356992"/>
            <a:ext cx="36004" cy="2880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xão recta 163"/>
          <p:cNvCxnSpPr>
            <a:endCxn id="6" idx="0"/>
          </p:cNvCxnSpPr>
          <p:nvPr/>
        </p:nvCxnSpPr>
        <p:spPr>
          <a:xfrm>
            <a:off x="1547664" y="2420888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ítulo 1"/>
          <p:cNvSpPr txBox="1">
            <a:spLocks/>
          </p:cNvSpPr>
          <p:nvPr/>
        </p:nvSpPr>
        <p:spPr>
          <a:xfrm>
            <a:off x="642910" y="214290"/>
            <a:ext cx="7786742" cy="5000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600" dirty="0" smtClean="0">
                <a:latin typeface="+mj-lt"/>
                <a:ea typeface="+mj-ea"/>
                <a:cs typeface="+mj-cs"/>
              </a:rPr>
              <a:t>7</a:t>
            </a:r>
            <a:r>
              <a:rPr kumimoji="0" lang="pt-P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.2-ORGANIGRAMA</a:t>
            </a:r>
            <a:endParaRPr kumimoji="0" lang="pt-PT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" name="Marcador de Posição do Número do Diapositivo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17</a:t>
            </a:fld>
            <a:endParaRPr lang="pt-P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8- FINANÇAS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28596" y="1785925"/>
          <a:ext cx="8215370" cy="1402080"/>
        </p:xfrm>
        <a:graphic>
          <a:graphicData uri="http://schemas.openxmlformats.org/drawingml/2006/table">
            <a:tbl>
              <a:tblPr/>
              <a:tblGrid>
                <a:gridCol w="777357"/>
                <a:gridCol w="3241780"/>
                <a:gridCol w="2220219"/>
                <a:gridCol w="1976014"/>
              </a:tblGrid>
              <a:tr h="303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N.º</a:t>
                      </a:r>
                      <a:endParaRPr lang="pt-P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RUBRICA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VALOR EM KZ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Receitas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81 600 000,00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Despesas</a:t>
                      </a:r>
                      <a:endParaRPr lang="pt-P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157 049 424,00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192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1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pt-P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Saldo </a:t>
                      </a:r>
                      <a:endParaRPr lang="pt-P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-75 449 424,00</a:t>
                      </a:r>
                      <a:endParaRPr lang="pt-P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-92</a:t>
                      </a:r>
                      <a:endParaRPr lang="pt-P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571472" y="1071546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800" b="1" dirty="0" smtClean="0">
                <a:latin typeface="+mj-lt"/>
                <a:ea typeface="+mj-ea"/>
                <a:cs typeface="+mj-cs"/>
              </a:rPr>
              <a:t>B</a:t>
            </a:r>
            <a:r>
              <a:rPr kumimoji="0" lang="pt-P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pt-PT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PREVISÃO DE RECEITAS  E DESPESAS À REALIZAR  ESTIMADAS EM/2015</a:t>
            </a:r>
            <a:endParaRPr kumimoji="0" lang="pt-PT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428596" y="3500438"/>
          <a:ext cx="8143932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18</a:t>
            </a:fld>
            <a:endParaRPr lang="pt-P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</p:nvPr>
        </p:nvGraphicFramePr>
        <p:xfrm>
          <a:off x="857224" y="1785925"/>
          <a:ext cx="7572428" cy="1714514"/>
        </p:xfrm>
        <a:graphic>
          <a:graphicData uri="http://schemas.openxmlformats.org/drawingml/2006/table">
            <a:tbl>
              <a:tblPr/>
              <a:tblGrid>
                <a:gridCol w="2643206"/>
                <a:gridCol w="3714776"/>
                <a:gridCol w="1214446"/>
              </a:tblGrid>
              <a:tr h="685805"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RUBRICA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VALOR EM KZ / ANO ( 2016/2017)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42903">
                <a:tc>
                  <a:txBody>
                    <a:bodyPr/>
                    <a:lstStyle/>
                    <a:p>
                      <a:pPr algn="l" fontAlgn="b"/>
                      <a:r>
                        <a:rPr lang="pt-P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282 240 000,00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3">
                <a:tc>
                  <a:txBody>
                    <a:bodyPr/>
                    <a:lstStyle/>
                    <a:p>
                      <a:pPr algn="l" fontAlgn="b"/>
                      <a:r>
                        <a:rPr lang="pt-P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Despesas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215 070 624,00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3">
                <a:tc>
                  <a:txBody>
                    <a:bodyPr/>
                    <a:lstStyle/>
                    <a:p>
                      <a:pPr algn="l" fontAlgn="b"/>
                      <a:r>
                        <a:rPr lang="pt-PT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Saldo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67 169 376,00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571472" y="1142984"/>
            <a:ext cx="8229600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endParaRPr kumimoji="0" lang="pt-P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71472" y="1071546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C)</a:t>
            </a:r>
            <a:r>
              <a:rPr kumimoji="0" lang="pt-P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PREVISÃO DE RECEITAS  E DESPESAS À REALIZAR  EM/2016-2017</a:t>
            </a:r>
            <a:endParaRPr kumimoji="0" lang="pt-P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áfico 6"/>
          <p:cNvGraphicFramePr/>
          <p:nvPr/>
        </p:nvGraphicFramePr>
        <p:xfrm>
          <a:off x="857224" y="3571876"/>
          <a:ext cx="7572428" cy="2644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pt-PT" dirty="0" err="1" smtClean="0"/>
              <a:t>Cont</a:t>
            </a:r>
            <a:r>
              <a:rPr lang="pt-PT" dirty="0" smtClean="0"/>
              <a:t>. </a:t>
            </a:r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19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SUMÁRIO</a:t>
            </a:r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PT" sz="2000" dirty="0" smtClean="0"/>
              <a:t>Introdução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/>
              <a:t>Caracterização da província 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/>
              <a:t>Caracterização do sistema de abastecimento de água da cidade do Huambo e </a:t>
            </a:r>
            <a:r>
              <a:rPr lang="pt-PT" sz="2000" dirty="0" err="1" smtClean="0"/>
              <a:t>Caála</a:t>
            </a:r>
            <a:r>
              <a:rPr lang="pt-PT" sz="20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/>
              <a:t>Cenários de acessibilidade de água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/>
              <a:t>Ligações domiciliares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/>
              <a:t>Tipos e número de Clientes registados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/>
              <a:t>Situação actual organizativa e funcional  da empresa 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/>
              <a:t>Finanças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/>
              <a:t>Principais actividades executadas  pela EASH-EP, em curso e à realizar 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Linhas de orientação estratégica  que poderão viabilizar a empresa 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Projectos estruturantes </a:t>
            </a:r>
            <a:br>
              <a:rPr lang="pt-P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PT" sz="2000" dirty="0" smtClean="0"/>
              <a:t/>
            </a:r>
            <a:br>
              <a:rPr lang="pt-PT" sz="2000" dirty="0" smtClean="0"/>
            </a:br>
            <a:r>
              <a:rPr lang="pt-PT" sz="2000" dirty="0" smtClean="0"/>
              <a:t/>
            </a:r>
            <a:br>
              <a:rPr lang="pt-PT" sz="2000" dirty="0" smtClean="0"/>
            </a:br>
            <a:endParaRPr lang="pt-PT" sz="2000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Autofit/>
          </a:bodyPr>
          <a:lstStyle/>
          <a:p>
            <a:r>
              <a:rPr lang="pt-PT" sz="2800" b="1" dirty="0" smtClean="0"/>
              <a:t/>
            </a:r>
            <a:br>
              <a:rPr lang="pt-PT" sz="2800" b="1" dirty="0" smtClean="0"/>
            </a:br>
            <a:r>
              <a:rPr lang="pt-PT" sz="2800" b="1" dirty="0" smtClean="0"/>
              <a:t/>
            </a:r>
            <a:br>
              <a:rPr lang="pt-PT" sz="2800" b="1" dirty="0" smtClean="0"/>
            </a:br>
            <a:r>
              <a:rPr lang="pt-PT" sz="2800" b="1" dirty="0" smtClean="0"/>
              <a:t>9-PRINCIPAIS ACTIVIDADES EXECUTADAS  PELA EASH-EP, EM CURSO E À REALIZAR </a:t>
            </a:r>
            <a:br>
              <a:rPr lang="pt-PT" sz="2800" b="1" dirty="0" smtClean="0"/>
            </a:br>
            <a:r>
              <a:rPr lang="pt-PT" sz="2800" dirty="0" smtClean="0"/>
              <a:t/>
            </a:r>
            <a:br>
              <a:rPr lang="pt-PT" sz="2800" dirty="0" smtClean="0"/>
            </a:br>
            <a:endParaRPr lang="pt-PT" sz="2800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642910" y="1357298"/>
          <a:ext cx="7786743" cy="5065709"/>
        </p:xfrm>
        <a:graphic>
          <a:graphicData uri="http://schemas.openxmlformats.org/drawingml/2006/table">
            <a:tbl>
              <a:tblPr/>
              <a:tblGrid>
                <a:gridCol w="785819"/>
                <a:gridCol w="5083383"/>
                <a:gridCol w="1917541"/>
              </a:tblGrid>
              <a:tr h="870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N.º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TRABALHOS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PONTO DE SITUAÇÃO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7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Radiografia do estado organizacional e funcional da Empresa e dos Sistemas de Abastecimento de Água do Huambo, </a:t>
                      </a:r>
                      <a:r>
                        <a:rPr lang="pt-PT" sz="1800" dirty="0" err="1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Caála</a:t>
                      </a:r>
                      <a:r>
                        <a:rPr lang="pt-PT" sz="18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, Bailundo e </a:t>
                      </a:r>
                      <a:r>
                        <a:rPr lang="pt-PT" sz="1800" dirty="0" err="1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Cachiungo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Concluído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2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Elaboração do regulamento interno da EASH-EP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Concluído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3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Elaboração do orçamento 2016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Em curso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4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Reorganização dos serviços administrativos   e </a:t>
                      </a: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financeiros 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Em curso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5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Ajustamento do quadro de pessoal e  elaboração de contratos com  do pessoal seleccionado( criar nova equipa de trabalho competente e disponível)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Em curso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20</a:t>
            </a:fld>
            <a:endParaRPr lang="pt-P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CONT.</a:t>
            </a:r>
            <a:endParaRPr lang="pt-PT" dirty="0"/>
          </a:p>
        </p:txBody>
      </p:sp>
      <p:graphicFrame>
        <p:nvGraphicFramePr>
          <p:cNvPr id="6" name="Marcador de Posição de Conteúdo 5"/>
          <p:cNvGraphicFramePr>
            <a:graphicFrameLocks noGrp="1"/>
          </p:cNvGraphicFramePr>
          <p:nvPr>
            <p:ph idx="1"/>
          </p:nvPr>
        </p:nvGraphicFramePr>
        <p:xfrm>
          <a:off x="571471" y="1357298"/>
          <a:ext cx="8215370" cy="4929222"/>
        </p:xfrm>
        <a:graphic>
          <a:graphicData uri="http://schemas.openxmlformats.org/drawingml/2006/table">
            <a:tbl>
              <a:tblPr/>
              <a:tblGrid>
                <a:gridCol w="348933"/>
                <a:gridCol w="5743094"/>
                <a:gridCol w="2123343"/>
              </a:tblGrid>
              <a:tr h="1067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latin typeface="Calibri"/>
                          <a:ea typeface="Calibri"/>
                          <a:cs typeface="Times New Roman"/>
                        </a:rPr>
                        <a:t>6 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>
                          <a:latin typeface="Calibri"/>
                          <a:ea typeface="Calibri"/>
                          <a:cs typeface="Times New Roman"/>
                        </a:rPr>
                        <a:t>Elaboração da nova proposta tarifária de água e remeter ao Governo para aprovação 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>
                          <a:latin typeface="Calibri"/>
                          <a:ea typeface="Calibri"/>
                          <a:cs typeface="Times New Roman"/>
                        </a:rPr>
                        <a:t>À realizar 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>
                          <a:latin typeface="Calibri"/>
                          <a:ea typeface="Calibri"/>
                          <a:cs typeface="Times New Roman"/>
                        </a:rPr>
                        <a:t>7 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latin typeface="Calibri"/>
                          <a:ea typeface="Calibri"/>
                          <a:cs typeface="Times New Roman"/>
                        </a:rPr>
                        <a:t>Alargamento gradual do regime de funcionamento do sistema de abastecimento de água e criar o  Piquete ( turnos) 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>
                          <a:latin typeface="Calibri"/>
                          <a:ea typeface="Calibri"/>
                          <a:cs typeface="Times New Roman"/>
                        </a:rPr>
                        <a:t>Em curso 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>
                          <a:latin typeface="Calibri"/>
                          <a:ea typeface="Calibri"/>
                          <a:cs typeface="Times New Roman"/>
                        </a:rPr>
                        <a:t>Recadastramento de Clientes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>
                          <a:latin typeface="Calibri"/>
                          <a:ea typeface="Calibri"/>
                          <a:cs typeface="Times New Roman"/>
                        </a:rPr>
                        <a:t>Em curso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t-P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>
                          <a:latin typeface="Calibri"/>
                          <a:ea typeface="Calibri"/>
                          <a:cs typeface="Times New Roman"/>
                        </a:rPr>
                        <a:t>Reforço do trabalho de mobilização social, em coordenação com a DPEAH,  autoridades comunitárias e comunicação social, especialmente a rádio-Huambo 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2000" dirty="0">
                          <a:latin typeface="Calibri"/>
                          <a:ea typeface="Calibri"/>
                          <a:cs typeface="Times New Roman"/>
                        </a:rPr>
                        <a:t>Em curso </a:t>
                      </a:r>
                    </a:p>
                  </a:txBody>
                  <a:tcPr marL="44450" marR="44450" marT="825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21</a:t>
            </a:fld>
            <a:endParaRPr lang="pt-P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pt-PT" sz="2400" dirty="0" smtClean="0"/>
              <a:t>Reorganização da estrutura empresarial à luz do Decreto Executivo Conjunto n.º 08/14 de 9 de Janeiro, adaptando a realidade local;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z="2400" dirty="0" smtClean="0"/>
              <a:t>Capacitação e formação profissional permanente dos quadros da empresa,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z="2400" dirty="0" smtClean="0"/>
              <a:t>Modernização Administrativa e finanças, instalando o sistema de gestão integrado;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z="2400" dirty="0" smtClean="0"/>
              <a:t>Incremento gradual da rede de distribuição e ligações domiciliares;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z="2400" dirty="0" smtClean="0"/>
              <a:t>Incremento gradual da tarifa de água; </a:t>
            </a:r>
          </a:p>
          <a:p>
            <a:pPr marL="914400" lvl="1" indent="-514350">
              <a:buFont typeface="+mj-lt"/>
              <a:buAutoNum type="arabicPeriod"/>
            </a:pPr>
            <a:r>
              <a:rPr lang="pt-PT" sz="2400" dirty="0" smtClean="0"/>
              <a:t>Criação de condições técnicas e logísticas para implementação do regime contínuo de abastecimento de água pública </a:t>
            </a:r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3296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Aft>
                <a:spcPct val="0"/>
              </a:spcAft>
            </a:pPr>
            <a:r>
              <a:rPr lang="pt-PT" sz="2400" b="1" dirty="0" smtClean="0">
                <a:solidFill>
                  <a:srgbClr val="00000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10. LINHAS DE ORIENTAÇÃO ESTRATÉGICA  QUE PODERÃO VIABILIZAR A EMPRESA</a:t>
            </a:r>
            <a:endParaRPr kumimoji="0" lang="pt-PT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lgerian" pitchFamily="82" charset="0"/>
              <a:cs typeface="Arial" pitchFamily="34" charset="0"/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22</a:t>
            </a:fld>
            <a:endParaRPr lang="pt-P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pt-PT" dirty="0" err="1" smtClean="0"/>
              <a:t>Cont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Autofit/>
          </a:bodyPr>
          <a:lstStyle/>
          <a:p>
            <a:pPr marL="514350" lvl="0" indent="-514350">
              <a:buNone/>
            </a:pPr>
            <a:r>
              <a:rPr lang="pt-PT" sz="2100" dirty="0" smtClean="0"/>
              <a:t>7. Coordenação com os Órgãos Centrais e locais do Estado, sobre a definição de políticas e estratégias para implementação dos projectos estruturantes de águas e saneamento( ver anexo 2);</a:t>
            </a:r>
          </a:p>
          <a:p>
            <a:pPr marL="514350" lvl="0" indent="-514350">
              <a:buNone/>
            </a:pPr>
            <a:r>
              <a:rPr lang="pt-PT" sz="2100" dirty="0" smtClean="0"/>
              <a:t>8. Reforço da capacidade técnica da EASH e suas Subdivisões nos municípios;</a:t>
            </a:r>
          </a:p>
          <a:p>
            <a:pPr marL="514350" lvl="0" indent="-514350">
              <a:buNone/>
            </a:pPr>
            <a:r>
              <a:rPr lang="pt-PT" sz="2100" dirty="0" smtClean="0"/>
              <a:t>9. Alargamento gradual do raio de acção de operação e gestão dos sistemas de água em todos os municípios;</a:t>
            </a:r>
          </a:p>
          <a:p>
            <a:pPr marL="514350" lvl="0" indent="-514350">
              <a:buNone/>
            </a:pPr>
            <a:r>
              <a:rPr lang="pt-PT" sz="2100" dirty="0" smtClean="0"/>
              <a:t>10. Revitalização das estruturas municipais de águas e saneamento, a luz dos instrumentos jurídicos legais das empresas públicas e do </a:t>
            </a:r>
            <a:r>
              <a:rPr lang="pt-PT" sz="2100" dirty="0" err="1" smtClean="0"/>
              <a:t>Mogeca</a:t>
            </a:r>
            <a:r>
              <a:rPr lang="pt-PT" sz="2100" dirty="0" smtClean="0"/>
              <a:t>;</a:t>
            </a:r>
          </a:p>
          <a:p>
            <a:pPr marL="514350" lvl="0" indent="-514350">
              <a:buNone/>
            </a:pPr>
            <a:r>
              <a:rPr lang="pt-PT" sz="2100" dirty="0" smtClean="0"/>
              <a:t>11. Reforço da mobilização social, com apoio da Comunicação Social e Autoridades locais, sobre a utilização racional de água;</a:t>
            </a:r>
          </a:p>
          <a:p>
            <a:pPr marL="514350" lvl="0" indent="-514350">
              <a:buNone/>
            </a:pPr>
            <a:r>
              <a:rPr lang="pt-PT" sz="2100" dirty="0" smtClean="0"/>
              <a:t>12. Elaboração dos planos orçamentais e  de actividades anuais e plurianuais;</a:t>
            </a:r>
          </a:p>
          <a:p>
            <a:pPr marL="514350" lvl="0" indent="-514350">
              <a:buNone/>
            </a:pPr>
            <a:r>
              <a:rPr lang="pt-PT" sz="2100" dirty="0" smtClean="0"/>
              <a:t>13. Estabelecimento de parcerias com empresa nacionais e estrangeiras</a:t>
            </a:r>
          </a:p>
          <a:p>
            <a:pPr marL="514350" indent="-514350">
              <a:buFont typeface="+mj-lt"/>
              <a:buAutoNum type="arabicPeriod"/>
            </a:pPr>
            <a:endParaRPr lang="pt-PT" sz="2100" dirty="0" smtClean="0"/>
          </a:p>
          <a:p>
            <a:endParaRPr lang="pt-PT" sz="21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23</a:t>
            </a:fld>
            <a:endParaRPr lang="pt-P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t-PT" sz="3600" b="1" dirty="0" smtClean="0"/>
              <a:t>11. PROJECTOS ESTRUTURANTES </a:t>
            </a:r>
            <a:endParaRPr lang="pt-PT" sz="3600" b="1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500034" y="1214423"/>
          <a:ext cx="7858179" cy="5353546"/>
        </p:xfrm>
        <a:graphic>
          <a:graphicData uri="http://schemas.openxmlformats.org/drawingml/2006/table">
            <a:tbl>
              <a:tblPr/>
              <a:tblGrid>
                <a:gridCol w="364911"/>
                <a:gridCol w="1426128"/>
                <a:gridCol w="3223262"/>
                <a:gridCol w="1520594"/>
                <a:gridCol w="1323284"/>
              </a:tblGrid>
              <a:tr h="342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N.º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Localidade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Projecto/Obra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Responsabilidade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b="1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Ponto de Situação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331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Huambo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Alargamento do Sistema de abastecimento de água aos bairro periféricos não contemplados nas acções de  âmbito central ( </a:t>
                      </a:r>
                      <a:r>
                        <a:rPr lang="pt-PT" sz="120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nas</a:t>
                      </a:r>
                      <a:r>
                        <a:rPr lang="pt-PT" sz="1200" baseline="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120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áreas </a:t>
                      </a:r>
                      <a:r>
                        <a:rPr lang="pt-PT" sz="1200" dirty="0" err="1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peri-urbanizadas</a:t>
                      </a:r>
                      <a:r>
                        <a:rPr lang="pt-PT" sz="120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12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e com maior densidade populacional)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Indefinido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 smtClean="0">
                        <a:solidFill>
                          <a:srgbClr val="000000"/>
                        </a:solidFill>
                        <a:latin typeface="Batang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Levantamentos técnicos </a:t>
                      </a:r>
                      <a:r>
                        <a:rPr lang="pt-PT" sz="1200" dirty="0" smtClean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realizados pela EASH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50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Instalação de 40 km de rede de distribuição e 19.000 ligações domiciliares em curso na cidade do Huambo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Em curso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78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Instalação de 90 km de nova  rede de distribuição e 21.000 ligações domiciliares à iniciar em breve, na cidade do Huambo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200">
                        <a:solidFill>
                          <a:srgbClr val="000000"/>
                        </a:solidFill>
                        <a:latin typeface="Batang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À Iniciar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7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4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Construção do novo sistema de abastecimento de água da cidade do Huambo à partir do rio Cunhongãmua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>
                        <a:solidFill>
                          <a:srgbClr val="000000"/>
                        </a:solidFill>
                        <a:latin typeface="Batang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>
                        <a:solidFill>
                          <a:srgbClr val="000000"/>
                        </a:solidFill>
                        <a:latin typeface="Batang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7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5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Reabilitação da ETA-Culimaála e Centrais de distribuição de água da cidade do Huambo;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 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200">
                        <a:solidFill>
                          <a:srgbClr val="000000"/>
                        </a:solidFill>
                        <a:latin typeface="Batang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À  iniciar  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20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6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Caála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>
                        <a:solidFill>
                          <a:srgbClr val="000000"/>
                        </a:solidFill>
                        <a:latin typeface="Batang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Reabilitação  e expansão do  sistema de abastecimento de água da cidade da Caála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24</a:t>
            </a:fld>
            <a:endParaRPr lang="pt-P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Cont</a:t>
            </a:r>
            <a:r>
              <a:rPr lang="pt-PT" dirty="0" smtClean="0"/>
              <a:t>.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58179" cy="4400566"/>
        </p:xfrm>
        <a:graphic>
          <a:graphicData uri="http://schemas.openxmlformats.org/drawingml/2006/table">
            <a:tbl>
              <a:tblPr/>
              <a:tblGrid>
                <a:gridCol w="364911"/>
                <a:gridCol w="1426128"/>
                <a:gridCol w="3223262"/>
                <a:gridCol w="1520594"/>
                <a:gridCol w="1323284"/>
              </a:tblGrid>
              <a:tr h="8971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7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Bailundo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Construção do novo sistema de abastecimento de água da vila do Bailundo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9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Reabilitação do sistema antigo de abastecimento  de água da vila do Bailundo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10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Cachiungo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Reabilitação do sistema de água do Cachiungo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11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Construção do novo sistema de abastecimento de água  da Cachiungo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 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7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12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Chicala Cholohanga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Reabilitação do sistema de água do Chicala Cholohanga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200" dirty="0">
                        <a:solidFill>
                          <a:srgbClr val="000000"/>
                        </a:solidFill>
                        <a:latin typeface="Batang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?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13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Construção do novo sistema de abastecimento de água  da Chicala Cholohanga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2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?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25</a:t>
            </a:fld>
            <a:endParaRPr lang="pt-P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Cont</a:t>
            </a:r>
            <a:r>
              <a:rPr lang="pt-PT" dirty="0" smtClean="0"/>
              <a:t>.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58179" cy="4614880"/>
        </p:xfrm>
        <a:graphic>
          <a:graphicData uri="http://schemas.openxmlformats.org/drawingml/2006/table">
            <a:tbl>
              <a:tblPr/>
              <a:tblGrid>
                <a:gridCol w="364911"/>
                <a:gridCol w="1426128"/>
                <a:gridCol w="3223262"/>
                <a:gridCol w="1520594"/>
                <a:gridCol w="1323284"/>
              </a:tblGrid>
              <a:tr h="92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14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Ecunha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Construção do novo sistema de abastecimento de água  da Ecunha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15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Londuibale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Construção do novo sistema de abastecimento de água da vila do Londuibale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16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Longonjo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Construção do novo sistema de abastecimento de água da vila do Longonjo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17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Ucuma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Construção do novo sistema de abastecimento de água da vila do Ucuma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Central- MINEA/SEA/DNA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29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18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err="1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Chinjenji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Construção do novo sistema de abastecimento de água da vila do Chinjenji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solidFill>
                            <a:srgbClr val="000000"/>
                          </a:solidFill>
                          <a:latin typeface="Batang"/>
                          <a:ea typeface="Calibri"/>
                          <a:cs typeface="Times New Roman"/>
                        </a:rPr>
                        <a:t> Central- MINEA/SEA/DNA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023" marR="17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26</a:t>
            </a:fld>
            <a:endParaRPr lang="pt-P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654032"/>
          </a:xfrm>
        </p:spPr>
        <p:txBody>
          <a:bodyPr>
            <a:normAutofit fontScale="90000"/>
          </a:bodyPr>
          <a:lstStyle/>
          <a:p>
            <a:pPr lvl="0"/>
            <a:r>
              <a:rPr lang="pt-PT" b="1" u="sng" dirty="0" smtClean="0"/>
              <a:t>CONSIDERAÇÕES FINAIS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r>
              <a:rPr lang="pt-PT" sz="1800" dirty="0" smtClean="0"/>
              <a:t>Os  indicadores acima  apresentados reflectem a realidade que a EASH-EP atravessa   e demonstram claramente que a capacidade de produção e distribuição de água pública, a partir da ETA do rio </a:t>
            </a:r>
            <a:r>
              <a:rPr lang="pt-PT" sz="1800" dirty="0" err="1" smtClean="0"/>
              <a:t>Culimaála</a:t>
            </a:r>
            <a:r>
              <a:rPr lang="pt-PT" sz="1800" dirty="0" smtClean="0"/>
              <a:t> , não corresponde com as necessidade actuais e futuras da cidade do Huambo;</a:t>
            </a:r>
          </a:p>
          <a:p>
            <a:r>
              <a:rPr lang="pt-PT" sz="1800" dirty="0" smtClean="0"/>
              <a:t>Para  efeito,  é imperioso a construção nas novas </a:t>
            </a:r>
            <a:r>
              <a:rPr lang="pt-PT" sz="1800" dirty="0" err="1" smtClean="0"/>
              <a:t>ETAs</a:t>
            </a:r>
            <a:r>
              <a:rPr lang="pt-PT" sz="1800" dirty="0" smtClean="0"/>
              <a:t> a partir do Rio </a:t>
            </a:r>
            <a:r>
              <a:rPr lang="pt-PT" sz="1800" dirty="0" err="1" smtClean="0"/>
              <a:t>Cunhogãmua</a:t>
            </a:r>
            <a:r>
              <a:rPr lang="pt-PT" sz="1800" dirty="0" smtClean="0"/>
              <a:t> e do </a:t>
            </a:r>
            <a:r>
              <a:rPr lang="pt-PT" sz="1800" dirty="0" err="1" smtClean="0"/>
              <a:t>Cuando</a:t>
            </a:r>
            <a:r>
              <a:rPr lang="pt-PT" sz="1800" dirty="0" smtClean="0"/>
              <a:t>, cujas acções   já foram definidas a nível central algum tempo à esta parte;</a:t>
            </a:r>
          </a:p>
          <a:p>
            <a:r>
              <a:rPr lang="pt-PT" sz="1800" dirty="0" smtClean="0"/>
              <a:t>Por outro lado  realçamos  que  o estado técnico actual  e operacional do sistema de abastecimento de água da cidade do Huambo  é resultado dos acções estruturantes realizadas  alguns anos anteriores;</a:t>
            </a:r>
          </a:p>
          <a:p>
            <a:r>
              <a:rPr lang="pt-PT" sz="1800" dirty="0" smtClean="0"/>
              <a:t>Em suma  analisando  os indicadores positivos de crescimento da empresa, que resultarão da  implementação de outros projectos importantes para esta cidade e não só,   e adoptando o  regime contínuo de abastecimento de água( 24 h /dia), a EASH-EP conhecerá dias melhores e consequentemente incremento substancial de acesso à água segura ás  populações. </a:t>
            </a:r>
          </a:p>
          <a:p>
            <a:endParaRPr lang="pt-PT" sz="18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27</a:t>
            </a:fld>
            <a:endParaRPr lang="pt-P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pt-PT" sz="6000" dirty="0" smtClean="0"/>
          </a:p>
          <a:p>
            <a:pPr algn="ctr">
              <a:buNone/>
            </a:pPr>
            <a:r>
              <a:rPr lang="pt-PT" sz="6000" dirty="0" smtClean="0"/>
              <a:t>TUAPANDULA</a:t>
            </a:r>
          </a:p>
          <a:p>
            <a:pPr algn="ctr">
              <a:buNone/>
            </a:pPr>
            <a:endParaRPr lang="pt-PT" sz="60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28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PT" b="1" dirty="0" smtClean="0"/>
              <a:t>1- INTRODUÇÃO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55000" lnSpcReduction="20000"/>
          </a:bodyPr>
          <a:lstStyle/>
          <a:p>
            <a:r>
              <a:rPr lang="pt-PT" dirty="0" smtClean="0"/>
              <a:t>A </a:t>
            </a:r>
            <a:r>
              <a:rPr lang="pt-PT" dirty="0"/>
              <a:t>água é um elemento chave para assegurar as condições essenciais a vida humana, ao desenvolvimento económico-social e ao equilíbrio ambiental.</a:t>
            </a:r>
          </a:p>
          <a:p>
            <a:r>
              <a:rPr lang="pt-PT" dirty="0"/>
              <a:t>Apesar do elevado potencial hídrico e investimentos importantes aplicados no sector de Águas, os sistemas funcionam de </a:t>
            </a:r>
            <a:r>
              <a:rPr lang="pt-PT" dirty="0" smtClean="0"/>
              <a:t>forma deficiente   </a:t>
            </a:r>
            <a:r>
              <a:rPr lang="pt-PT" dirty="0"/>
              <a:t>e continua baixo </a:t>
            </a:r>
            <a:r>
              <a:rPr lang="pt-PT" dirty="0" smtClean="0"/>
              <a:t>o acesso </a:t>
            </a:r>
            <a:r>
              <a:rPr lang="pt-PT" dirty="0"/>
              <a:t>a serviços adequados de  Água e </a:t>
            </a:r>
            <a:r>
              <a:rPr lang="pt-PT" dirty="0" smtClean="0"/>
              <a:t>Saneamento, </a:t>
            </a:r>
            <a:r>
              <a:rPr lang="pt-PT" dirty="0"/>
              <a:t>por razões de dificuldades </a:t>
            </a:r>
            <a:r>
              <a:rPr lang="pt-PT" dirty="0" smtClean="0"/>
              <a:t>técnicas de operação </a:t>
            </a:r>
            <a:r>
              <a:rPr lang="pt-PT" dirty="0"/>
              <a:t>e </a:t>
            </a:r>
            <a:r>
              <a:rPr lang="pt-PT" dirty="0" smtClean="0"/>
              <a:t>manutenção, </a:t>
            </a:r>
            <a:r>
              <a:rPr lang="pt-PT" dirty="0"/>
              <a:t>tarifas baixas, dependência do OGE, </a:t>
            </a:r>
            <a:r>
              <a:rPr lang="pt-PT" dirty="0" err="1"/>
              <a:t>etc</a:t>
            </a:r>
            <a:r>
              <a:rPr lang="pt-PT" dirty="0"/>
              <a:t>, </a:t>
            </a:r>
            <a:r>
              <a:rPr lang="pt-PT" dirty="0" smtClean="0"/>
              <a:t>).</a:t>
            </a:r>
            <a:endParaRPr lang="pt-PT" dirty="0"/>
          </a:p>
          <a:p>
            <a:r>
              <a:rPr lang="pt-PT" dirty="0"/>
              <a:t>Este facto, tem constituído uma das maiores preocupações do Executivo Central e local do Estado, pelo </a:t>
            </a:r>
            <a:r>
              <a:rPr lang="pt-PT" dirty="0" smtClean="0"/>
              <a:t>que foram  definidas política e estratégias  para o Sector, que </a:t>
            </a:r>
            <a:r>
              <a:rPr lang="pt-PT" dirty="0"/>
              <a:t>permitirão gradualmente alterar o quadro actual e garantir a eficiência dos sistemas de abastecimento de água nos próximos anos.</a:t>
            </a:r>
          </a:p>
          <a:p>
            <a:r>
              <a:rPr lang="pt-PT" dirty="0"/>
              <a:t>O presente relatório está estruturado em </a:t>
            </a:r>
            <a:r>
              <a:rPr lang="pt-PT" dirty="0" smtClean="0"/>
              <a:t>5 Secções, </a:t>
            </a:r>
            <a:r>
              <a:rPr lang="pt-PT" dirty="0"/>
              <a:t>sendo: </a:t>
            </a:r>
            <a:endParaRPr lang="pt-PT" dirty="0" smtClean="0"/>
          </a:p>
          <a:p>
            <a:pPr lvl="1"/>
            <a:r>
              <a:rPr lang="pt-PT" dirty="0" smtClean="0"/>
              <a:t>1</a:t>
            </a:r>
            <a:r>
              <a:rPr lang="pt-PT" dirty="0"/>
              <a:t>. </a:t>
            </a:r>
            <a:r>
              <a:rPr lang="pt-PT" dirty="0" smtClean="0"/>
              <a:t>A </a:t>
            </a:r>
            <a:r>
              <a:rPr lang="pt-PT" dirty="0"/>
              <a:t>caracterização da Província do Huambo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/>
              <a:t> </a:t>
            </a:r>
            <a:r>
              <a:rPr lang="pt-PT" dirty="0"/>
              <a:t>2</a:t>
            </a:r>
            <a:r>
              <a:rPr lang="pt-PT" dirty="0" smtClean="0"/>
              <a:t>. Caracterização do sistema de abastecimento de água da cidade do Huambo e </a:t>
            </a:r>
            <a:r>
              <a:rPr lang="pt-PT" dirty="0" err="1" smtClean="0"/>
              <a:t>Caála</a:t>
            </a:r>
            <a:r>
              <a:rPr lang="pt-PT" dirty="0" smtClean="0"/>
              <a:t>, </a:t>
            </a:r>
          </a:p>
          <a:p>
            <a:pPr lvl="1"/>
            <a:r>
              <a:rPr lang="pt-PT" dirty="0" smtClean="0"/>
              <a:t>3. Situação </a:t>
            </a:r>
            <a:r>
              <a:rPr lang="pt-PT" dirty="0"/>
              <a:t>actual organizativa e funcional da empresa; </a:t>
            </a:r>
            <a:endParaRPr lang="pt-PT" dirty="0" smtClean="0"/>
          </a:p>
          <a:p>
            <a:pPr lvl="1"/>
            <a:r>
              <a:rPr lang="pt-PT" dirty="0" smtClean="0"/>
              <a:t>4</a:t>
            </a:r>
            <a:r>
              <a:rPr lang="pt-PT" dirty="0"/>
              <a:t>. Linhas de orientação estratégica da empresa; </a:t>
            </a:r>
            <a:endParaRPr lang="pt-PT" dirty="0" smtClean="0"/>
          </a:p>
          <a:p>
            <a:pPr lvl="1"/>
            <a:r>
              <a:rPr lang="pt-PT" dirty="0" smtClean="0"/>
              <a:t>5.Acções </a:t>
            </a:r>
            <a:r>
              <a:rPr lang="pt-PT" dirty="0"/>
              <a:t>estruturantes realizadas, em curso,  perspectivas e constrangimentos encontrados</a:t>
            </a:r>
            <a:r>
              <a:rPr lang="pt-PT" dirty="0" smtClean="0"/>
              <a:t>.</a:t>
            </a:r>
          </a:p>
          <a:p>
            <a:pPr lvl="1"/>
            <a:r>
              <a:rPr lang="pt-PT" dirty="0" smtClean="0"/>
              <a:t>6. Projectos estruturantes</a:t>
            </a:r>
            <a:endParaRPr lang="pt-PT" dirty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Autofit/>
          </a:bodyPr>
          <a:lstStyle/>
          <a:p>
            <a:r>
              <a:rPr lang="pt-PT" sz="3600" b="1" dirty="0"/>
              <a:t/>
            </a:r>
            <a:br>
              <a:rPr lang="pt-PT" sz="3600" b="1" dirty="0"/>
            </a:br>
            <a:r>
              <a:rPr lang="pt-PT" sz="3600" b="1" dirty="0" smtClean="0"/>
              <a:t> </a:t>
            </a:r>
            <a:br>
              <a:rPr lang="pt-PT" sz="3600" b="1" dirty="0" smtClean="0"/>
            </a:br>
            <a:r>
              <a:rPr lang="pt-PT" sz="3600" b="1" dirty="0"/>
              <a:t/>
            </a:r>
            <a:br>
              <a:rPr lang="pt-PT" sz="3600" b="1" dirty="0"/>
            </a:br>
            <a:r>
              <a:rPr lang="pt-PT" sz="3600" b="1" dirty="0" smtClean="0"/>
              <a:t>2- CARACTERIZAÇAO </a:t>
            </a:r>
            <a:r>
              <a:rPr lang="pt-PT" sz="3600" b="1" dirty="0"/>
              <a:t>DA PROVÍNCIA </a:t>
            </a:r>
            <a:r>
              <a:rPr lang="pt-PT" sz="3600" dirty="0"/>
              <a:t/>
            </a:r>
            <a:br>
              <a:rPr lang="pt-PT" sz="3600" dirty="0"/>
            </a:br>
            <a:r>
              <a:rPr lang="pt-PT" sz="3600" b="1" dirty="0" smtClean="0"/>
              <a:t/>
            </a:r>
            <a:br>
              <a:rPr lang="pt-PT" sz="3600" b="1" dirty="0" smtClean="0"/>
            </a:br>
            <a:r>
              <a:rPr lang="pt-PT" sz="3600" dirty="0"/>
              <a:t/>
            </a:r>
            <a:br>
              <a:rPr lang="pt-PT" sz="3600" dirty="0"/>
            </a:br>
            <a:endParaRPr lang="pt-PT" sz="3600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500032" y="1928801"/>
          <a:ext cx="8358247" cy="4732020"/>
        </p:xfrm>
        <a:graphic>
          <a:graphicData uri="http://schemas.openxmlformats.org/drawingml/2006/table">
            <a:tbl>
              <a:tblPr/>
              <a:tblGrid>
                <a:gridCol w="714382"/>
                <a:gridCol w="2143140"/>
                <a:gridCol w="1428760"/>
                <a:gridCol w="1571636"/>
                <a:gridCol w="1214446"/>
                <a:gridCol w="1285883"/>
              </a:tblGrid>
              <a:tr h="3586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N.º</a:t>
                      </a:r>
                      <a:endParaRPr lang="pt-PT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MUNICÍPIO </a:t>
                      </a:r>
                      <a:endParaRPr lang="pt-PT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POPULAÇÃO </a:t>
                      </a:r>
                      <a:endParaRPr lang="pt-PT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N.º DE FOGOS( RESIDENCIAIS)</a:t>
                      </a:r>
                      <a:endParaRPr lang="pt-PT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8014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GERAL</a:t>
                      </a:r>
                      <a:endParaRPr lang="pt-PT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SEDE</a:t>
                      </a:r>
                      <a:endParaRPr lang="pt-PT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GERAL</a:t>
                      </a:r>
                      <a:endParaRPr lang="pt-PT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SEDE</a:t>
                      </a:r>
                      <a:endParaRPr lang="pt-PT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Huambo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665 574</a:t>
                      </a:r>
                      <a:endParaRPr lang="pt-PT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399 344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95 082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57 049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Caála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259 483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103 793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37 069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14 828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Bailundo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282 150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112 860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40 307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16 123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Cachuiungo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115 622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46 249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16 517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6 607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Chicala Cholohanga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101 914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40 766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14 559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5 824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Londuibale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124 448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49 779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17 778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7 111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Longonjo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86 795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34 718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12 399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4 960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Ucuma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42 687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17 075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6 098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2 439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Chinjenji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28 197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11 279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4 028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1 611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Ecunha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78 848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31 539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11 264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4 506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Mungo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110 429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44 172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15 776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6 310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1 896 147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891 574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270 878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127 368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500034" y="1214422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PT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400" b="1" dirty="0" smtClean="0">
                <a:latin typeface="+mj-lt"/>
                <a:ea typeface="+mj-ea"/>
                <a:cs typeface="+mj-cs"/>
              </a:rPr>
              <a:t>2.1- </a:t>
            </a:r>
            <a: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POPULAÇÃO </a:t>
            </a:r>
            <a:r>
              <a:rPr kumimoji="0" lang="pt-PT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E N.º DE FOGOS </a:t>
            </a:r>
            <a: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P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PT" b="1" dirty="0" smtClean="0"/>
              <a:t>2.2- Recursos hídricos 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 smtClean="0"/>
              <a:t> As províncias do Huambo e </a:t>
            </a:r>
            <a:r>
              <a:rPr lang="pt-PT" dirty="0" err="1" smtClean="0"/>
              <a:t>Bié</a:t>
            </a:r>
            <a:r>
              <a:rPr lang="pt-PT" dirty="0" smtClean="0"/>
              <a:t> constituem  o nó hidrográfico do país, cujos principais rios mais caudalosos , nascem nesta região </a:t>
            </a:r>
            <a:r>
              <a:rPr lang="pt-PT" dirty="0" err="1" smtClean="0"/>
              <a:t>planaltica</a:t>
            </a:r>
            <a:r>
              <a:rPr lang="pt-PT" dirty="0" smtClean="0"/>
              <a:t> , nomeadamente o </a:t>
            </a:r>
            <a:r>
              <a:rPr lang="pt-PT" dirty="0" err="1" smtClean="0"/>
              <a:t>Cubango</a:t>
            </a:r>
            <a:r>
              <a:rPr lang="pt-PT" dirty="0" smtClean="0"/>
              <a:t>, </a:t>
            </a:r>
            <a:r>
              <a:rPr lang="pt-PT" dirty="0" err="1" smtClean="0"/>
              <a:t>Cunene</a:t>
            </a:r>
            <a:r>
              <a:rPr lang="pt-PT" dirty="0" smtClean="0"/>
              <a:t> , </a:t>
            </a:r>
            <a:r>
              <a:rPr lang="pt-PT" dirty="0" err="1" smtClean="0"/>
              <a:t>Queve</a:t>
            </a:r>
            <a:r>
              <a:rPr lang="pt-PT" dirty="0" smtClean="0"/>
              <a:t>, </a:t>
            </a:r>
            <a:r>
              <a:rPr lang="pt-PT" dirty="0" err="1" smtClean="0"/>
              <a:t>Cutato</a:t>
            </a:r>
            <a:r>
              <a:rPr lang="pt-PT" dirty="0" smtClean="0"/>
              <a:t> e  </a:t>
            </a:r>
            <a:r>
              <a:rPr lang="pt-PT" dirty="0" err="1" smtClean="0"/>
              <a:t>afluentes,concretamente</a:t>
            </a:r>
            <a:r>
              <a:rPr lang="pt-PT" dirty="0" smtClean="0"/>
              <a:t>  </a:t>
            </a:r>
            <a:r>
              <a:rPr lang="pt-PT" dirty="0" err="1" smtClean="0"/>
              <a:t>Cuando</a:t>
            </a:r>
            <a:r>
              <a:rPr lang="pt-PT" dirty="0" smtClean="0"/>
              <a:t>, </a:t>
            </a:r>
            <a:r>
              <a:rPr lang="pt-PT" dirty="0" err="1" smtClean="0"/>
              <a:t>Cunhogamua</a:t>
            </a:r>
            <a:r>
              <a:rPr lang="pt-PT" dirty="0" smtClean="0"/>
              <a:t>, </a:t>
            </a:r>
            <a:r>
              <a:rPr lang="pt-PT" dirty="0" err="1" smtClean="0"/>
              <a:t>Cuiva</a:t>
            </a:r>
            <a:r>
              <a:rPr lang="pt-PT" dirty="0" smtClean="0"/>
              <a:t>, </a:t>
            </a:r>
            <a:r>
              <a:rPr lang="pt-PT" dirty="0" err="1" smtClean="0"/>
              <a:t>Cussagai</a:t>
            </a:r>
            <a:r>
              <a:rPr lang="pt-PT" dirty="0" smtClean="0"/>
              <a:t> e </a:t>
            </a:r>
            <a:r>
              <a:rPr lang="pt-PT" dirty="0" err="1" smtClean="0"/>
              <a:t>Luvulo</a:t>
            </a:r>
            <a:r>
              <a:rPr lang="pt-PT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 smtClean="0"/>
              <a:t>Portanto,  a região dispõe de potencial hídrico elevado para seu aproveitamento e satisfação das suas necessidades vitais e económicas. 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pPr lvl="0"/>
            <a:r>
              <a:rPr lang="pt-PT" sz="2400" b="1" dirty="0" smtClean="0"/>
              <a:t/>
            </a:r>
            <a:br>
              <a:rPr lang="pt-PT" sz="2400" b="1" dirty="0" smtClean="0"/>
            </a:br>
            <a:r>
              <a:rPr lang="pt-PT" sz="2400" b="1" dirty="0" smtClean="0"/>
              <a:t>3- CARACTERIZAÇÃO </a:t>
            </a:r>
            <a:r>
              <a:rPr lang="pt-PT" sz="2400" b="1" dirty="0"/>
              <a:t>DO SISTEMA DE ABASTECIMENTO DE ÁGUA DA CIDADE DO HUAMBO E </a:t>
            </a:r>
            <a:r>
              <a:rPr lang="pt-PT" sz="2400" b="1" dirty="0" smtClean="0"/>
              <a:t>CAÁLA </a:t>
            </a:r>
            <a:r>
              <a:rPr lang="pt-PT" sz="2400" dirty="0"/>
              <a:t/>
            </a:r>
            <a:br>
              <a:rPr lang="pt-PT" sz="2400" dirty="0"/>
            </a:br>
            <a:endParaRPr lang="pt-PT" sz="2400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57158" y="1000108"/>
            <a:ext cx="82296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PT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lvl="0"/>
            <a:endParaRPr lang="pt-PT" sz="2400" b="1" u="sng" dirty="0" smtClean="0"/>
          </a:p>
          <a:p>
            <a:pPr lvl="0"/>
            <a:endParaRPr lang="pt-PT" sz="2400" b="1" u="sng" dirty="0"/>
          </a:p>
          <a:p>
            <a:pPr marL="457200" lvl="0" indent="-457200">
              <a:buAutoNum type="alphaLcParenR"/>
            </a:pPr>
            <a:r>
              <a:rPr lang="pt-PT" sz="2400" b="1" u="sng" dirty="0" smtClean="0"/>
              <a:t>Situação operativa e acessibilidade  à Água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pt-PT" sz="2400" b="1" u="sng" dirty="0" smtClean="0"/>
              <a:t> Regime de 15/dia</a:t>
            </a:r>
            <a:r>
              <a:rPr lang="pt-PT" sz="2400" b="1" dirty="0" smtClean="0"/>
              <a:t> </a:t>
            </a:r>
            <a:endParaRPr lang="pt-PT" sz="2400" dirty="0"/>
          </a:p>
          <a:p>
            <a:r>
              <a:rPr lang="pt-PT" sz="2400" b="1" dirty="0"/>
              <a:t> </a:t>
            </a:r>
            <a:endParaRPr lang="pt-PT" sz="24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P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357157" y="1857365"/>
          <a:ext cx="8501124" cy="4429154"/>
        </p:xfrm>
        <a:graphic>
          <a:graphicData uri="http://schemas.openxmlformats.org/drawingml/2006/table">
            <a:tbl>
              <a:tblPr/>
              <a:tblGrid>
                <a:gridCol w="447428"/>
                <a:gridCol w="1342282"/>
                <a:gridCol w="924551"/>
                <a:gridCol w="1306432"/>
                <a:gridCol w="1348437"/>
                <a:gridCol w="1274605"/>
                <a:gridCol w="1857389"/>
              </a:tblGrid>
              <a:tr h="78019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N.º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Município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Capacidade ( m3/h)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Regime  de funcionamento</a:t>
                      </a:r>
                      <a:endParaRPr lang="pt-P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Obs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64452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Instalada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Disponível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Actual </a:t>
                      </a:r>
                      <a:endParaRPr lang="pt-PT" sz="1600" b="1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 h/dia)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Futuro </a:t>
                      </a:r>
                      <a:endParaRPr lang="pt-PT" sz="1600" b="1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(24 </a:t>
                      </a: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h/Dia)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17213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Huambo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2 720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1 360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20.400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32 640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Cidade do Huambo tem o sistema por </a:t>
                      </a:r>
                      <a:r>
                        <a:rPr lang="pt-PT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adução</a:t>
                      </a: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forçada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905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Caála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144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101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806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2419,2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600" dirty="0" smtClean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Caála</a:t>
                      </a:r>
                      <a:r>
                        <a:rPr lang="pt-PT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tem o sistema por gravidade , com regime de 6 </a:t>
                      </a:r>
                      <a:r>
                        <a:rPr lang="pt-PT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h/dia</a:t>
                      </a: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2 864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1 461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r>
                        <a:rPr lang="pt-PT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PT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206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35 059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43" marR="418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15436" cy="1000124"/>
          </a:xfrm>
        </p:spPr>
        <p:txBody>
          <a:bodyPr>
            <a:noAutofit/>
          </a:bodyPr>
          <a:lstStyle/>
          <a:p>
            <a:pPr lvl="0"/>
            <a:r>
              <a:rPr lang="pt-PT" sz="2800" dirty="0" smtClean="0"/>
              <a:t/>
            </a:r>
            <a:br>
              <a:rPr lang="pt-PT" sz="2800" dirty="0" smtClean="0"/>
            </a:br>
            <a:r>
              <a:rPr lang="pt-PT" sz="2800" dirty="0" smtClean="0"/>
              <a:t/>
            </a:r>
            <a:br>
              <a:rPr lang="pt-PT" sz="2800" dirty="0" smtClean="0"/>
            </a:br>
            <a:r>
              <a:rPr lang="pt-PT" sz="2800" dirty="0" err="1" smtClean="0"/>
              <a:t>Cont.-</a:t>
            </a:r>
            <a:r>
              <a:rPr lang="pt-PT" sz="2800" dirty="0" smtClean="0"/>
              <a:t> </a:t>
            </a:r>
            <a:br>
              <a:rPr lang="pt-PT" sz="2800" dirty="0" smtClean="0"/>
            </a:br>
            <a:r>
              <a:rPr lang="pt-PT" sz="2800" b="1" u="sng" dirty="0" smtClean="0"/>
              <a:t>Nível de acesso à água potável, para um  universo de 399.344 pessoas - Regime de 15/dia</a:t>
            </a:r>
            <a:r>
              <a:rPr lang="pt-PT" sz="2800" b="1" dirty="0" smtClean="0"/>
              <a:t> </a:t>
            </a:r>
            <a:r>
              <a:rPr lang="pt-PT" sz="2800" dirty="0" smtClean="0"/>
              <a:t/>
            </a:r>
            <a:br>
              <a:rPr lang="pt-PT" sz="2800" dirty="0" smtClean="0"/>
            </a:br>
            <a:r>
              <a:rPr lang="pt-PT" sz="2800" dirty="0" smtClean="0"/>
              <a:t/>
            </a:r>
            <a:br>
              <a:rPr lang="pt-PT" sz="2800" dirty="0" smtClean="0"/>
            </a:br>
            <a:endParaRPr lang="pt-PT" sz="2800" dirty="0"/>
          </a:p>
        </p:txBody>
      </p:sp>
      <p:sp>
        <p:nvSpPr>
          <p:cNvPr id="4" name="Título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PT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lvl="0">
              <a:buNone/>
            </a:pPr>
            <a:endParaRPr kumimoji="0" lang="pt-P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85721" y="1714489"/>
          <a:ext cx="8501121" cy="4857784"/>
        </p:xfrm>
        <a:graphic>
          <a:graphicData uri="http://schemas.openxmlformats.org/drawingml/2006/table">
            <a:tbl>
              <a:tblPr/>
              <a:tblGrid>
                <a:gridCol w="692711"/>
                <a:gridCol w="5956950"/>
                <a:gridCol w="1851460"/>
              </a:tblGrid>
              <a:tr h="970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N.º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Denominação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Consumo/capita/ Dia  ( m3)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97015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Quantidade de produção de </a:t>
                      </a:r>
                      <a:r>
                        <a:rPr lang="pt-PT" sz="18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adução</a:t>
                      </a: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  água  disponível na </a:t>
                      </a:r>
                      <a:r>
                        <a:rPr lang="pt-PT" sz="18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ETA-Culimaála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20 400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0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Perdas  técnicas ( - 15%)  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3 060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0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Quantidade de água disponível  à distribuir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17 340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15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Quantidade de água necessária para a cidade do Huambo, num universo de 399.344  pessoas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31 948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0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Défice   em m3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-14 608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92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Défice  em %</a:t>
                      </a:r>
                      <a:endParaRPr lang="pt-PT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-46</a:t>
                      </a:r>
                      <a:endParaRPr lang="pt-P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z="2800" dirty="0" err="1" smtClean="0"/>
              <a:t>Cont.-</a:t>
            </a:r>
            <a:r>
              <a:rPr lang="pt-PT" sz="2800" dirty="0" smtClean="0"/>
              <a:t> </a:t>
            </a:r>
            <a:r>
              <a:rPr lang="pt-PT" sz="2800" b="1" u="sng" dirty="0" smtClean="0"/>
              <a:t>Nível de acesso à água potável para o universo de 399.344 pessoas - </a:t>
            </a:r>
            <a:r>
              <a:rPr lang="pt-PT" sz="2800" b="1" dirty="0" smtClean="0"/>
              <a:t>Regime de 24/dia</a:t>
            </a:r>
            <a:endParaRPr lang="pt-PT" sz="2800" dirty="0"/>
          </a:p>
        </p:txBody>
      </p:sp>
      <p:graphicFrame>
        <p:nvGraphicFramePr>
          <p:cNvPr id="6" name="Marcador de Posição de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58179" cy="4686320"/>
        </p:xfrm>
        <a:graphic>
          <a:graphicData uri="http://schemas.openxmlformats.org/drawingml/2006/table">
            <a:tbl>
              <a:tblPr/>
              <a:tblGrid>
                <a:gridCol w="876609"/>
                <a:gridCol w="4922332"/>
                <a:gridCol w="2059238"/>
              </a:tblGrid>
              <a:tr h="64978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N.º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Denominação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Consumo/capita ( m3)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0589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Dia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64978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Quantidade de produção de adução de  água  disponível na ETA-Culimaála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32 640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6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Perdas  técnicas ( - 15%)  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4 896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7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Quantidade de água disponível  à distribuir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27 744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6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Quantidade de água necessária para a cidade do Huambo, num universo de 399.344  pessoas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31 948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6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Défice   em m3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-4 204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50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t-PT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Défice  em %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-13</a:t>
                      </a:r>
                      <a:endParaRPr lang="pt-P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96" marR="423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714380"/>
          </a:xfrm>
        </p:spPr>
        <p:txBody>
          <a:bodyPr>
            <a:noAutofit/>
          </a:bodyPr>
          <a:lstStyle/>
          <a:p>
            <a:r>
              <a:rPr lang="pt-PT" sz="2800" b="1" dirty="0" smtClean="0"/>
              <a:t>4. CENÁRIOS DE ACESSIBILIDADE DE ÁGUA AOS CLIENTES </a:t>
            </a:r>
            <a:br>
              <a:rPr lang="pt-PT" sz="2800" b="1" dirty="0" smtClean="0"/>
            </a:br>
            <a:endParaRPr lang="pt-PT" sz="2800" b="1" dirty="0"/>
          </a:p>
        </p:txBody>
      </p:sp>
      <p:sp>
        <p:nvSpPr>
          <p:cNvPr id="10" name="Título 4"/>
          <p:cNvSpPr txBox="1">
            <a:spLocks/>
          </p:cNvSpPr>
          <p:nvPr/>
        </p:nvSpPr>
        <p:spPr>
          <a:xfrm>
            <a:off x="357158" y="857232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pt-PT" sz="2800" u="sng" dirty="0" smtClean="0">
                <a:latin typeface="+mj-lt"/>
                <a:ea typeface="+mj-ea"/>
                <a:cs typeface="+mj-cs"/>
              </a:rPr>
              <a:t>A) Para um </a:t>
            </a:r>
            <a:r>
              <a:rPr kumimoji="0" lang="pt-PT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universo de </a:t>
            </a:r>
            <a:r>
              <a:rPr lang="pt-PT" sz="2800" u="sng" dirty="0" smtClean="0">
                <a:solidFill>
                  <a:srgbClr val="000000"/>
                </a:solidFill>
                <a:ea typeface="Times New Roman"/>
                <a:cs typeface="Times New Roman"/>
              </a:rPr>
              <a:t>399.344  pessoas </a:t>
            </a:r>
            <a:endParaRPr kumimoji="0" lang="pt-PT" sz="28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28596" y="1643050"/>
          <a:ext cx="8001057" cy="4500595"/>
        </p:xfrm>
        <a:graphic>
          <a:graphicData uri="http://schemas.openxmlformats.org/drawingml/2006/table">
            <a:tbl>
              <a:tblPr/>
              <a:tblGrid>
                <a:gridCol w="794505"/>
                <a:gridCol w="1145916"/>
                <a:gridCol w="1329265"/>
                <a:gridCol w="1038968"/>
                <a:gridCol w="1145916"/>
                <a:gridCol w="1568637"/>
                <a:gridCol w="977850"/>
              </a:tblGrid>
              <a:tr h="1219094"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N.º</a:t>
                      </a:r>
                    </a:p>
                    <a:p>
                      <a:pPr algn="ctr" fontAlgn="b"/>
                      <a:endParaRPr lang="pt-PT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P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Município</a:t>
                      </a:r>
                    </a:p>
                    <a:p>
                      <a:pPr algn="ctr" fontAlgn="b"/>
                      <a:endParaRPr lang="pt-PT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P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População estimada das cidades </a:t>
                      </a:r>
                      <a:endParaRPr lang="pt-PT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P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N.º de </a:t>
                      </a:r>
                      <a:r>
                        <a:rPr lang="pt-P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fogos</a:t>
                      </a:r>
                    </a:p>
                    <a:p>
                      <a:pPr algn="ctr" fontAlgn="b"/>
                      <a:endParaRPr lang="pt-PT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P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N.º de Clientes </a:t>
                      </a:r>
                      <a:r>
                        <a:rPr lang="pt-P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legalizados</a:t>
                      </a:r>
                    </a:p>
                    <a:p>
                      <a:pPr algn="ctr" fontAlgn="b"/>
                      <a:endParaRPr lang="pt-P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N.º </a:t>
                      </a:r>
                      <a:endParaRPr lang="pt-PT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P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Clientes </a:t>
                      </a:r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 Água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Clientes com Água ( %) </a:t>
                      </a:r>
                      <a:endParaRPr lang="pt-PT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P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1239677">
                <a:tc>
                  <a:txBody>
                    <a:bodyPr/>
                    <a:lstStyle/>
                    <a:p>
                      <a:pPr algn="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Huambo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399 344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57049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14 243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42451">
                <a:tc>
                  <a:txBody>
                    <a:bodyPr/>
                    <a:lstStyle/>
                    <a:p>
                      <a:pPr algn="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Caála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103 793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14 828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9373">
                <a:tc>
                  <a:txBody>
                    <a:bodyPr/>
                    <a:lstStyle/>
                    <a:p>
                      <a:pPr algn="l" fontAlgn="b"/>
                      <a:r>
                        <a:rPr lang="pt-P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503 138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71 877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16 340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670E-5DE3-4021-9238-FE320C855A4B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834</TotalTime>
  <Words>2398</Words>
  <Application>Microsoft Office PowerPoint</Application>
  <PresentationFormat>Apresentação no Ecrã (4:3)</PresentationFormat>
  <Paragraphs>689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28</vt:i4>
      </vt:variant>
    </vt:vector>
  </HeadingPairs>
  <TitlesOfParts>
    <vt:vector size="29" baseType="lpstr">
      <vt:lpstr>Tema do Office</vt:lpstr>
      <vt:lpstr>    República de Angola MINISTÉRIO DE ENERGIA E ÁGUAS EMPRESA DE ÁGUAS E SANEAMENTO DO HUAMBO- EP </vt:lpstr>
      <vt:lpstr>SUMÁRIO</vt:lpstr>
      <vt:lpstr>1- INTRODUÇÃO</vt:lpstr>
      <vt:lpstr>    2- CARACTERIZAÇAO DA PROVÍNCIA    </vt:lpstr>
      <vt:lpstr>2.2- Recursos hídricos </vt:lpstr>
      <vt:lpstr> 3- CARACTERIZAÇÃO DO SISTEMA DE ABASTECIMENTO DE ÁGUA DA CIDADE DO HUAMBO E CAÁLA  </vt:lpstr>
      <vt:lpstr>  Cont.-  Nível de acesso à água potável, para um  universo de 399.344 pessoas - Regime de 15/dia   </vt:lpstr>
      <vt:lpstr>Cont.- Nível de acesso à água potável para o universo de 399.344 pessoas - Regime de 24/dia</vt:lpstr>
      <vt:lpstr>4. CENÁRIOS DE ACESSIBILIDADE DE ÁGUA AOS CLIENTES  </vt:lpstr>
      <vt:lpstr>CONT.</vt:lpstr>
      <vt:lpstr>Cont. - Rede de distribuição de água  </vt:lpstr>
      <vt:lpstr> 5. LIGAÇÕES DOMICILIARES </vt:lpstr>
      <vt:lpstr>6.TIPOS E NÚMERO DE CLIENTES REGISTADOS</vt:lpstr>
      <vt:lpstr>CONT. –  </vt:lpstr>
      <vt:lpstr>   7. SITUAÇÃO ACTUAL ORGANIZATIVA E FUNCIONAL  DA EMPRESA    </vt:lpstr>
      <vt:lpstr>7.1- MAPA DE PESSOAL ACTUAL DA EASH-EP E PREVISTO POR LEI (Decreto Executivo Conjunto n.º  08 / 2014, de  09 de Janeiro)</vt:lpstr>
      <vt:lpstr>CONSELHO DE ADMINISTRAÇÃO</vt:lpstr>
      <vt:lpstr>8- FINANÇAS</vt:lpstr>
      <vt:lpstr>Cont. </vt:lpstr>
      <vt:lpstr>  9-PRINCIPAIS ACTIVIDADES EXECUTADAS  PELA EASH-EP, EM CURSO E À REALIZAR   </vt:lpstr>
      <vt:lpstr>CONT.</vt:lpstr>
      <vt:lpstr>10. LINHAS DE ORIENTAÇÃO ESTRATÉGICA  QUE PODERÃO VIABILIZAR A EMPRESA</vt:lpstr>
      <vt:lpstr>Cont.</vt:lpstr>
      <vt:lpstr>11. PROJECTOS ESTRUTURANTES </vt:lpstr>
      <vt:lpstr>Cont.</vt:lpstr>
      <vt:lpstr>Cont.</vt:lpstr>
      <vt:lpstr>CONSIDERAÇÕES FINAIS </vt:lpstr>
      <vt:lpstr>Diapositivo 28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hp hp</dc:creator>
  <cp:lastModifiedBy>hp hp</cp:lastModifiedBy>
  <cp:revision>81</cp:revision>
  <dcterms:created xsi:type="dcterms:W3CDTF">2015-07-28T07:57:34Z</dcterms:created>
  <dcterms:modified xsi:type="dcterms:W3CDTF">2015-07-30T08:05:52Z</dcterms:modified>
</cp:coreProperties>
</file>