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7" r:id="rId2"/>
    <p:sldMasterId id="2147483676" r:id="rId3"/>
    <p:sldMasterId id="2147483685" r:id="rId4"/>
    <p:sldMasterId id="2147483694" r:id="rId5"/>
    <p:sldMasterId id="2147483703" r:id="rId6"/>
    <p:sldMasterId id="2147483712" r:id="rId7"/>
    <p:sldMasterId id="2147483721" r:id="rId8"/>
    <p:sldMasterId id="2147483726" r:id="rId9"/>
    <p:sldMasterId id="2147483735" r:id="rId10"/>
    <p:sldMasterId id="2147483744" r:id="rId11"/>
    <p:sldMasterId id="2147483753" r:id="rId12"/>
    <p:sldMasterId id="2147483762" r:id="rId13"/>
    <p:sldMasterId id="2147483771" r:id="rId14"/>
  </p:sldMasterIdLst>
  <p:notesMasterIdLst>
    <p:notesMasterId r:id="rId31"/>
  </p:notesMasterIdLst>
  <p:handoutMasterIdLst>
    <p:handoutMasterId r:id="rId32"/>
  </p:handoutMasterIdLst>
  <p:sldIdLst>
    <p:sldId id="324" r:id="rId15"/>
    <p:sldId id="325" r:id="rId16"/>
    <p:sldId id="370" r:id="rId17"/>
    <p:sldId id="360" r:id="rId18"/>
    <p:sldId id="357" r:id="rId19"/>
    <p:sldId id="369" r:id="rId20"/>
    <p:sldId id="385" r:id="rId21"/>
    <p:sldId id="383" r:id="rId22"/>
    <p:sldId id="382" r:id="rId23"/>
    <p:sldId id="387" r:id="rId24"/>
    <p:sldId id="388" r:id="rId25"/>
    <p:sldId id="389" r:id="rId26"/>
    <p:sldId id="386" r:id="rId27"/>
    <p:sldId id="384" r:id="rId28"/>
    <p:sldId id="362" r:id="rId29"/>
    <p:sldId id="356" r:id="rId30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89">
          <p15:clr>
            <a:srgbClr val="A4A3A4"/>
          </p15:clr>
        </p15:guide>
        <p15:guide id="2" pos="3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3366"/>
    <a:srgbClr val="CC0066"/>
    <a:srgbClr val="7E9AC4"/>
    <a:srgbClr val="FF7C80"/>
    <a:srgbClr val="996600"/>
    <a:srgbClr val="CC9900"/>
    <a:srgbClr val="CC00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86410" autoAdjust="0"/>
  </p:normalViewPr>
  <p:slideViewPr>
    <p:cSldViewPr snapToObjects="1" showGuides="1">
      <p:cViewPr varScale="1">
        <p:scale>
          <a:sx n="107" d="100"/>
          <a:sy n="107" d="100"/>
        </p:scale>
        <p:origin x="1494" y="102"/>
      </p:cViewPr>
      <p:guideLst>
        <p:guide orient="horz" pos="1289"/>
        <p:guide pos="3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E4A6B6C2-13E8-441B-A76B-365286E6F04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80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9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BC39C4A-B1BF-4481-B59A-C499196D481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02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C39C4A-B1BF-4481-B59A-C499196D481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3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513" y="200025"/>
            <a:ext cx="22288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0811" y="200688"/>
            <a:ext cx="8748000" cy="6494400"/>
          </a:xfrm>
          <a:prstGeom prst="round2DiagRect">
            <a:avLst>
              <a:gd name="adj1" fmla="val 0"/>
              <a:gd name="adj2" fmla="val 7353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1974" y="465651"/>
            <a:ext cx="4583380" cy="1238104"/>
          </a:xfrm>
          <a:prstGeom prst="rect">
            <a:avLst/>
          </a:prstGeom>
          <a:noFill/>
        </p:spPr>
        <p:txBody>
          <a:bodyPr anchor="b" anchorCtr="0"/>
          <a:lstStyle>
            <a:lvl1pPr marL="0" indent="0"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1974" y="1729326"/>
            <a:ext cx="4583380" cy="984618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803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968AC5-B8EA-478C-8342-44416AE54307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47130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A0D5-E88D-4DC0-8D33-E77872C717F5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5233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2CC7-CCDF-4CB2-896E-80FBBD6AF184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8605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3760-E70C-4E3F-9684-7B5CD8A84341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4341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91E82-EFE3-48B4-9F86-E4A97672145F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4418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A5AB-1DBB-4FD8-A5CB-EBEBB927F886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8717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 userDrawn="1"/>
        </p:nvSpPr>
        <p:spPr>
          <a:xfrm>
            <a:off x="201613" y="201613"/>
            <a:ext cx="8748712" cy="6492875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587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6921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3"/>
          <p:cNvSpPr/>
          <p:nvPr userDrawn="1"/>
        </p:nvSpPr>
        <p:spPr>
          <a:xfrm flipH="1" flipV="1">
            <a:off x="201613" y="1501775"/>
            <a:ext cx="8748712" cy="519271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latin typeface="Arial" panose="020B0604020202020204" pitchFamily="34" charset="0"/>
            </a:endParaRPr>
          </a:p>
        </p:txBody>
      </p:sp>
      <p:pic>
        <p:nvPicPr>
          <p:cNvPr id="5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D9E035-BAC2-4B11-ACCB-3CF02C8DEDE2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3373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1795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21F7-1FCB-466F-BEED-907D78C7209D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88405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32436-DC02-4129-AB01-C049EDA62E6A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807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E5A2F1-EE1E-4C8A-9D14-EE5AE42AC686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9612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65A8-7E2A-4AF0-A484-C48E5FBC510E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5071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D8D-B0D2-4123-8A45-B456EA638BBF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58877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E3B80-318B-4858-9AB4-6118951545EA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28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EA341E-85E9-4FA5-B932-EF3AEA7DA81A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58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966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23786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 userDrawn="1"/>
        </p:nvSpPr>
        <p:spPr>
          <a:xfrm>
            <a:off x="201613" y="201613"/>
            <a:ext cx="8748712" cy="6492875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587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7375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3"/>
          <p:cNvSpPr/>
          <p:nvPr userDrawn="1"/>
        </p:nvSpPr>
        <p:spPr>
          <a:xfrm flipH="1" flipV="1">
            <a:off x="201613" y="1501775"/>
            <a:ext cx="8748712" cy="519271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latin typeface="Arial" panose="020B0604020202020204" pitchFamily="34" charset="0"/>
            </a:endParaRPr>
          </a:p>
        </p:txBody>
      </p:sp>
      <p:pic>
        <p:nvPicPr>
          <p:cNvPr id="5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0E7697-4206-4480-8897-2F857D9E8A1A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880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979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38BBF-A56B-4D7D-AD44-291C76087C02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876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1FDD-C25E-4CCC-B9AB-AF901D562E9D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202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B813-BB75-4E6D-996C-0285C033DA4A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056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4544-F1EA-4DBA-A48D-7E79FBC71C28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1496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798B-B916-4F31-A252-B52F93F1B075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7602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76BF-FCA4-412A-B983-7714F53620D7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297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 userDrawn="1"/>
        </p:nvSpPr>
        <p:spPr>
          <a:xfrm>
            <a:off x="201613" y="201613"/>
            <a:ext cx="8748712" cy="6492875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587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81986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3"/>
          <p:cNvSpPr/>
          <p:nvPr userDrawn="1"/>
        </p:nvSpPr>
        <p:spPr>
          <a:xfrm flipH="1" flipV="1">
            <a:off x="201613" y="1501775"/>
            <a:ext cx="8748712" cy="519271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latin typeface="Arial" panose="020B0604020202020204" pitchFamily="34" charset="0"/>
            </a:endParaRPr>
          </a:p>
        </p:txBody>
      </p:sp>
      <p:pic>
        <p:nvPicPr>
          <p:cNvPr id="5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27CEFD-44AB-4A06-A7B4-0E349D4C604E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438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064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6E3E-89D0-4E64-8A5A-28261F6FE79D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8703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ECEE-CD8A-432A-B1EB-BB9465692713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069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4D121-4763-494C-8FB1-32E86B683CE3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5261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572AF-63AC-45DB-B524-05F6F46FB529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25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6708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AD8EA-260E-42A6-8139-1EF175339E76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5284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4109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92954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 userDrawn="1"/>
        </p:nvSpPr>
        <p:spPr>
          <a:xfrm>
            <a:off x="201613" y="201613"/>
            <a:ext cx="8748712" cy="6492875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587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39954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3"/>
          <p:cNvSpPr/>
          <p:nvPr userDrawn="1"/>
        </p:nvSpPr>
        <p:spPr>
          <a:xfrm flipH="1" flipV="1">
            <a:off x="201613" y="1501775"/>
            <a:ext cx="8748712" cy="519271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latin typeface="Arial" panose="020B0604020202020204" pitchFamily="34" charset="0"/>
            </a:endParaRPr>
          </a:p>
        </p:txBody>
      </p:sp>
      <p:pic>
        <p:nvPicPr>
          <p:cNvPr id="5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FD3858-3520-4B56-8B5B-9AB3D0C93D0C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585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2948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F995-7C2B-4938-9B85-3EC11971421A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4614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BB485-5E7E-4C14-B680-0ED0B69B9F79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246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9D7AA-BE8D-4F98-908A-A0C041B39339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2740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D087D-DA4A-44B4-83DA-66BBB33E341E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501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22337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1F809-4F32-40BB-93E0-2828D6B003B5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6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 userDrawn="1"/>
        </p:nvSpPr>
        <p:spPr>
          <a:xfrm>
            <a:off x="201613" y="201613"/>
            <a:ext cx="8748712" cy="6492875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587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509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3"/>
          <p:cNvSpPr/>
          <p:nvPr userDrawn="1"/>
        </p:nvSpPr>
        <p:spPr>
          <a:xfrm flipH="1" flipV="1">
            <a:off x="201613" y="1501775"/>
            <a:ext cx="8748712" cy="519271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latin typeface="Arial" panose="020B0604020202020204" pitchFamily="34" charset="0"/>
            </a:endParaRPr>
          </a:p>
        </p:txBody>
      </p:sp>
      <p:pic>
        <p:nvPicPr>
          <p:cNvPr id="5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E6711B-1947-411E-B319-1FD22E3B096A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7747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481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B186-D5DA-4003-942D-DD269F1ECA65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2120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C21A-5AC0-427D-982A-F8E7DE6828E7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6381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0032-C391-4D98-A6F0-D5C72DE8E4D0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8087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B093-C3F2-4C45-A2D2-2946F2C65167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7638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879E-CC67-4EBE-8101-80A4FB090013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282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 userDrawn="1"/>
        </p:nvSpPr>
        <p:spPr>
          <a:xfrm>
            <a:off x="201613" y="201613"/>
            <a:ext cx="8748712" cy="6492875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587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63020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 userDrawn="1"/>
        </p:nvSpPr>
        <p:spPr>
          <a:xfrm>
            <a:off x="201613" y="201613"/>
            <a:ext cx="8748712" cy="6492875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587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90042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3"/>
          <p:cNvSpPr/>
          <p:nvPr userDrawn="1"/>
        </p:nvSpPr>
        <p:spPr>
          <a:xfrm flipH="1" flipV="1">
            <a:off x="201613" y="1501775"/>
            <a:ext cx="8748712" cy="519271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latin typeface="Arial" panose="020B0604020202020204" pitchFamily="34" charset="0"/>
            </a:endParaRPr>
          </a:p>
        </p:txBody>
      </p:sp>
      <p:pic>
        <p:nvPicPr>
          <p:cNvPr id="5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8B8407-C192-4104-ADC5-DE331137A762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3552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0620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8324-4509-4168-BFAF-CD9EF7DDE660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33060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98E2-B32D-4EEB-A004-ACDD47FCD9A1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1443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58C2-4F1A-49DB-93E9-8DADE5E3FA38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6336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F6CFC-DB1F-46C0-A652-686776033057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853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1CB1-AC5C-4CB0-AC6A-CA574A066284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4076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72486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88" y="241300"/>
            <a:ext cx="8229600" cy="3968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82588" y="1316038"/>
            <a:ext cx="4071937" cy="1746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06925" y="1316038"/>
            <a:ext cx="4071938" cy="1746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TITRE PRÉSENTATION / SOUS TITRE / DATE</a:t>
            </a:r>
            <a:endParaRPr lang="fr-FR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23EDE-1E61-4E82-A51F-8685FB9A3A6C}" type="slidenum">
              <a:rPr lang="zh-CN" altLang="fr-FR"/>
              <a:pPr>
                <a:defRPr/>
              </a:pPr>
              <a:t>‹nº›</a:t>
            </a:fld>
            <a:r>
              <a:rPr lang="fr-FR" altLang="zh-CN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3750096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88" y="241300"/>
            <a:ext cx="8229600" cy="3968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82588" y="1316038"/>
            <a:ext cx="4071937" cy="1746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06925" y="1316038"/>
            <a:ext cx="4071938" cy="7969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06925" y="2265363"/>
            <a:ext cx="4071938" cy="7969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TITRE PRÉSENTATION / SOUS TITRE / DATE</a:t>
            </a:r>
            <a:endParaRPr lang="fr-FR" altLang="zh-CN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B0C5-898B-4B38-90BB-D6A5EC726701}" type="slidenum">
              <a:rPr lang="zh-CN" altLang="fr-FR"/>
              <a:pPr>
                <a:defRPr/>
              </a:pPr>
              <a:t>‹nº›</a:t>
            </a:fld>
            <a:r>
              <a:rPr lang="fr-FR" altLang="zh-CN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5080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3"/>
          <p:cNvSpPr/>
          <p:nvPr userDrawn="1"/>
        </p:nvSpPr>
        <p:spPr>
          <a:xfrm flipH="1" flipV="1">
            <a:off x="201613" y="1501775"/>
            <a:ext cx="8748712" cy="519271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latin typeface="Arial" panose="020B0604020202020204" pitchFamily="34" charset="0"/>
            </a:endParaRPr>
          </a:p>
        </p:txBody>
      </p:sp>
      <p:pic>
        <p:nvPicPr>
          <p:cNvPr id="5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1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AF894A-FF3D-499D-B897-A0DC00586C80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45358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TITRE PRÉSENTATION / SOUS TITRE / DATE</a:t>
            </a:r>
            <a:endParaRPr lang="fr-FR" altLang="zh-CN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CE6F0-1629-4E60-9BDF-3742DA0C29FD}" type="slidenum">
              <a:rPr lang="zh-CN" altLang="fr-FR"/>
              <a:pPr>
                <a:defRPr/>
              </a:pPr>
              <a:t>‹nº›</a:t>
            </a:fld>
            <a:r>
              <a:rPr lang="fr-FR" altLang="zh-CN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684591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513" y="200025"/>
            <a:ext cx="22288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0811" y="200688"/>
            <a:ext cx="8748000" cy="6494400"/>
          </a:xfrm>
          <a:prstGeom prst="round2DiagRect">
            <a:avLst>
              <a:gd name="adj1" fmla="val 0"/>
              <a:gd name="adj2" fmla="val 7353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1974" y="465651"/>
            <a:ext cx="4583380" cy="1238104"/>
          </a:xfrm>
          <a:prstGeom prst="rect">
            <a:avLst/>
          </a:prstGeom>
          <a:noFill/>
        </p:spPr>
        <p:txBody>
          <a:bodyPr anchor="b" anchorCtr="0"/>
          <a:lstStyle>
            <a:lvl1pPr marL="0" indent="0"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1974" y="1729326"/>
            <a:ext cx="4583380" cy="984618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7118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8FE5-E8A2-43C2-A8B5-4E37530CD3AE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89282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2578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67106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 userDrawn="1"/>
        </p:nvSpPr>
        <p:spPr>
          <a:xfrm>
            <a:off x="201613" y="201613"/>
            <a:ext cx="8748712" cy="6492875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587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0503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3"/>
          <p:cNvSpPr/>
          <p:nvPr userDrawn="1"/>
        </p:nvSpPr>
        <p:spPr>
          <a:xfrm flipH="1" flipV="1">
            <a:off x="201613" y="1501775"/>
            <a:ext cx="8748712" cy="519271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latin typeface="Arial" panose="020B0604020202020204" pitchFamily="34" charset="0"/>
            </a:endParaRPr>
          </a:p>
        </p:txBody>
      </p:sp>
      <p:pic>
        <p:nvPicPr>
          <p:cNvPr id="5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1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09660C-8DB9-4439-9C7A-6C911E87D23F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08340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1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182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39CA90-0E5B-43F8-8A69-9AEC11C7B0E9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4643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t>TITRE PRÉSENTATION / SOUS TITRE / DATE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F7C7C1-552F-4DFA-922A-4D00D61EA5F3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42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1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18043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2BD36C-4AA8-487B-A345-DF7E3B462DA1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8621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DF7630-208E-4613-8445-A32852D5C9B6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95059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95393D-CDBC-43E1-9CD9-2F6FF00C0820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20541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 userDrawn="1"/>
        </p:nvSpPr>
        <p:spPr>
          <a:xfrm>
            <a:off x="201613" y="201613"/>
            <a:ext cx="8748712" cy="6492875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587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9320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3"/>
          <p:cNvSpPr/>
          <p:nvPr userDrawn="1"/>
        </p:nvSpPr>
        <p:spPr>
          <a:xfrm flipH="1" flipV="1">
            <a:off x="201613" y="1501775"/>
            <a:ext cx="8748712" cy="519271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latin typeface="Arial" panose="020B0604020202020204" pitchFamily="34" charset="0"/>
            </a:endParaRPr>
          </a:p>
        </p:txBody>
      </p:sp>
      <p:pic>
        <p:nvPicPr>
          <p:cNvPr id="5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EEA48D-AD01-4A0E-A32D-0240917FE2F0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98020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81152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87F3-0777-4CCB-8C52-6D3DB975665F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595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C09D2-E634-4FF5-A7F0-0B36AB429C4F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41954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DBE1-C90E-48C3-B4FF-CEDCBBC7F3AC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13327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DABE9-7B52-4CCB-BD28-F0A67D3A61BB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166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28B8F-3BDF-4F65-8EB0-53478624FDB2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845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AAF1B-946A-4BF9-BD66-5AA3E9E202EF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52813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 userDrawn="1"/>
        </p:nvSpPr>
        <p:spPr>
          <a:xfrm>
            <a:off x="201613" y="201613"/>
            <a:ext cx="8748712" cy="6492875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587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25569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3"/>
          <p:cNvSpPr/>
          <p:nvPr userDrawn="1"/>
        </p:nvSpPr>
        <p:spPr>
          <a:xfrm flipH="1" flipV="1">
            <a:off x="201613" y="1501775"/>
            <a:ext cx="8748712" cy="519271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latin typeface="Arial" panose="020B0604020202020204" pitchFamily="34" charset="0"/>
            </a:endParaRPr>
          </a:p>
        </p:txBody>
      </p:sp>
      <p:pic>
        <p:nvPicPr>
          <p:cNvPr id="5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BAAD960-A440-421D-8008-D0DD2F2A8EEC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30090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3364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9CFB-4925-4A10-948F-E25C48FDF314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1078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FE0E-7E29-44FB-9584-4BBB34EC4321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19974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BE62-BC02-4ADB-BCD3-C9CE47DE7957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22350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E51F1-F1B3-4E3C-BCA8-81881D9CB7D1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0720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B5B3B-1530-4556-A866-8F1E3CABBEB5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665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 userDrawn="1"/>
        </p:nvSpPr>
        <p:spPr>
          <a:xfrm>
            <a:off x="201613" y="201613"/>
            <a:ext cx="8748712" cy="6492875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587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08390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t>TITRE PRÉSENTATION / SOUS TITRE / DATE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BB841A-7FD2-41ED-9DAC-AA8F4D5C091C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3119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3"/>
          <p:cNvSpPr/>
          <p:nvPr userDrawn="1"/>
        </p:nvSpPr>
        <p:spPr>
          <a:xfrm flipH="1" flipV="1">
            <a:off x="201613" y="1501775"/>
            <a:ext cx="8748712" cy="519271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latin typeface="Arial" panose="020B0604020202020204" pitchFamily="34" charset="0"/>
            </a:endParaRPr>
          </a:p>
        </p:txBody>
      </p:sp>
      <p:pic>
        <p:nvPicPr>
          <p:cNvPr id="5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A0ADD9-31AA-44E0-8FB3-01AEC15E3CED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81304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81630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31B9-0E28-42D4-BE47-681D5E55765F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4768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B229-98E7-45E5-B3C8-CB94B80B4FD3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8286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E8C2-5A48-4050-A513-7D8B0B0318F5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4706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3A4BF-74B2-49F6-B233-7F0AB403B120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525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51EA1-1927-473C-B7E0-F5A9AA1F6D75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7527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 userDrawn="1"/>
        </p:nvSpPr>
        <p:spPr>
          <a:xfrm>
            <a:off x="201613" y="201613"/>
            <a:ext cx="8748712" cy="6492875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587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7897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3"/>
          <p:cNvSpPr/>
          <p:nvPr userDrawn="1"/>
        </p:nvSpPr>
        <p:spPr>
          <a:xfrm flipH="1" flipV="1">
            <a:off x="201613" y="1501775"/>
            <a:ext cx="8748712" cy="519271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latin typeface="Arial" panose="020B0604020202020204" pitchFamily="34" charset="0"/>
            </a:endParaRPr>
          </a:p>
        </p:txBody>
      </p:sp>
      <p:pic>
        <p:nvPicPr>
          <p:cNvPr id="5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D7BC2A-91DF-4B91-84A6-BAAC81573DA4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49832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1317625"/>
            <a:ext cx="22209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741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13" y="201613"/>
            <a:ext cx="8748712" cy="9715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325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t>TITRE PRÉSENTATION / SOUS TITRE /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2425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4B5EBB-877B-4385-B28A-ABCBA9A6C72B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  <p:pic>
        <p:nvPicPr>
          <p:cNvPr id="1030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518275"/>
            <a:ext cx="107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 descr="header_hom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Onglet-Ba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75" y="6029325"/>
            <a:ext cx="4810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7" descr="MintenanceDPTLogo_petit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25844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180" r:id="rId2"/>
    <p:sldLayoutId id="2147484233" r:id="rId3"/>
    <p:sldLayoutId id="2147484234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13" y="201613"/>
            <a:ext cx="8748712" cy="9715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24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pic>
        <p:nvPicPr>
          <p:cNvPr id="10244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518275"/>
            <a:ext cx="107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325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2425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287A58-5576-4F46-8B2B-CFBE58249C58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07" r:id="rId4"/>
    <p:sldLayoutId id="2147484208" r:id="rId5"/>
    <p:sldLayoutId id="2147484209" r:id="rId6"/>
    <p:sldLayoutId id="2147484210" r:id="rId7"/>
    <p:sldLayoutId id="2147484211" r:id="rId8"/>
  </p:sldLayoutIdLst>
  <p:hf hdr="0" ft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13" y="201613"/>
            <a:ext cx="8748712" cy="9715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126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pic>
        <p:nvPicPr>
          <p:cNvPr id="11268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518275"/>
            <a:ext cx="107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325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2425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47AA45-FD03-44D1-8691-DDA619AFFB36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12" r:id="rId4"/>
    <p:sldLayoutId id="2147484213" r:id="rId5"/>
    <p:sldLayoutId id="2147484214" r:id="rId6"/>
    <p:sldLayoutId id="2147484215" r:id="rId7"/>
    <p:sldLayoutId id="2147484216" r:id="rId8"/>
  </p:sldLayoutIdLst>
  <p:hf hdr="0" ft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13" y="201613"/>
            <a:ext cx="8748712" cy="9715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22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pic>
        <p:nvPicPr>
          <p:cNvPr id="12292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518275"/>
            <a:ext cx="107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325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2425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282595-AB84-4B72-A8E4-ED3FFAD2BD0F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17" r:id="rId4"/>
    <p:sldLayoutId id="2147484218" r:id="rId5"/>
    <p:sldLayoutId id="2147484219" r:id="rId6"/>
    <p:sldLayoutId id="2147484220" r:id="rId7"/>
    <p:sldLayoutId id="2147484221" r:id="rId8"/>
  </p:sldLayoutIdLst>
  <p:hf hdr="0" ft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13" y="201613"/>
            <a:ext cx="8748712" cy="9715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pic>
        <p:nvPicPr>
          <p:cNvPr id="13316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518275"/>
            <a:ext cx="107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325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2425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F588B6-0442-43D0-BBE3-C54FF998C5D2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22" r:id="rId4"/>
    <p:sldLayoutId id="2147484223" r:id="rId5"/>
    <p:sldLayoutId id="2147484224" r:id="rId6"/>
    <p:sldLayoutId id="2147484225" r:id="rId7"/>
    <p:sldLayoutId id="2147484226" r:id="rId8"/>
  </p:sldLayoutIdLst>
  <p:hf hdr="0" ft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13" y="201613"/>
            <a:ext cx="8748712" cy="9715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433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pic>
        <p:nvPicPr>
          <p:cNvPr id="14340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518275"/>
            <a:ext cx="107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325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2425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8E547E-B084-49E9-B614-EB2F998273B6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27" r:id="rId4"/>
    <p:sldLayoutId id="2147484228" r:id="rId5"/>
    <p:sldLayoutId id="2147484229" r:id="rId6"/>
    <p:sldLayoutId id="2147484230" r:id="rId7"/>
    <p:sldLayoutId id="2147484231" r:id="rId8"/>
  </p:sldLayoutIdLst>
  <p:hf hdr="0" ft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13" y="201613"/>
            <a:ext cx="8748712" cy="9715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325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t>TITRE PRÉSENTATION / SOUS TITRE /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2425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FB3F57-A0F4-4B8E-A2DC-E0EE3922A2B0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  <p:pic>
        <p:nvPicPr>
          <p:cNvPr id="2054" name="Imag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518275"/>
            <a:ext cx="107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</p:sldLayoutIdLst>
  <p:hf hdr="0" ft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13" y="201613"/>
            <a:ext cx="8748712" cy="9715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pic>
        <p:nvPicPr>
          <p:cNvPr id="3076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518275"/>
            <a:ext cx="107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325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2425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6EE3DF-2BFF-4F31-B3D4-E5BCA99020EA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181" r:id="rId4"/>
    <p:sldLayoutId id="2147484182" r:id="rId5"/>
    <p:sldLayoutId id="2147484183" r:id="rId6"/>
    <p:sldLayoutId id="2147484184" r:id="rId7"/>
    <p:sldLayoutId id="2147484185" r:id="rId8"/>
  </p:sldLayoutIdLst>
  <p:hf hdr="0" ft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13" y="201613"/>
            <a:ext cx="8748712" cy="9715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pic>
        <p:nvPicPr>
          <p:cNvPr id="4100" name="Imag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518275"/>
            <a:ext cx="107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325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2425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5D2600-06E4-49A1-8EDD-09253CD7DF2F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251" r:id="rId9"/>
    <p:sldLayoutId id="2147484252" r:id="rId10"/>
  </p:sldLayoutIdLst>
  <p:hf hdr="0" ft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13" y="201613"/>
            <a:ext cx="8748712" cy="9715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pic>
        <p:nvPicPr>
          <p:cNvPr id="5124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518275"/>
            <a:ext cx="107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325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2425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3F9296-EFAD-4E3A-9995-8BA92C989699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191" r:id="rId4"/>
    <p:sldLayoutId id="2147484192" r:id="rId5"/>
    <p:sldLayoutId id="2147484193" r:id="rId6"/>
    <p:sldLayoutId id="2147484194" r:id="rId7"/>
    <p:sldLayoutId id="2147484195" r:id="rId8"/>
  </p:sldLayoutIdLst>
  <p:hf hdr="0" ft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13" y="201613"/>
            <a:ext cx="8748712" cy="9715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pic>
        <p:nvPicPr>
          <p:cNvPr id="6148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518275"/>
            <a:ext cx="107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325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2425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06CA24-DE74-4A30-A2D6-D887622A0F5D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196" r:id="rId4"/>
    <p:sldLayoutId id="2147484197" r:id="rId5"/>
    <p:sldLayoutId id="2147484198" r:id="rId6"/>
    <p:sldLayoutId id="2147484199" r:id="rId7"/>
    <p:sldLayoutId id="2147484200" r:id="rId8"/>
  </p:sldLayoutIdLst>
  <p:hf hdr="0" ft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13" y="201613"/>
            <a:ext cx="8748712" cy="9715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pic>
        <p:nvPicPr>
          <p:cNvPr id="7172" name="Imag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518275"/>
            <a:ext cx="107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325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2425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127FE3-44D9-405C-BD2D-BDDE69E2CC72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62" r:id="rId9"/>
    <p:sldLayoutId id="2147484291" r:id="rId10"/>
    <p:sldLayoutId id="2147484292" r:id="rId11"/>
    <p:sldLayoutId id="2147484293" r:id="rId12"/>
  </p:sldLayoutIdLst>
  <p:hf hdr="0" ft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13" y="201613"/>
            <a:ext cx="8748712" cy="9715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19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325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t>TITRE PRÉSENTATION / SOUS TITRE / DATE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2425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C70A82-41FF-42F3-B03D-FF58DEB7C3DE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  <p:pic>
        <p:nvPicPr>
          <p:cNvPr id="8198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518275"/>
            <a:ext cx="107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header_hom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Onglet-Ba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75" y="6029325"/>
            <a:ext cx="4810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7" descr="MintenanceDPTLogo_petit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25844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06" r:id="rId2"/>
    <p:sldLayoutId id="2147484265" r:id="rId3"/>
    <p:sldLayoutId id="2147484266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13" y="201613"/>
            <a:ext cx="8748712" cy="9715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21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325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t>TITRE PRÉSENTATION / SOUS TITRE /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2425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323ACC-C407-4FF7-8AA5-07D75703CE75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  <p:pic>
        <p:nvPicPr>
          <p:cNvPr id="9222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518275"/>
            <a:ext cx="107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</p:sldLayoutIdLst>
  <p:hf hdr="0" ft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re 2"/>
          <p:cNvSpPr>
            <a:spLocks noGrp="1"/>
          </p:cNvSpPr>
          <p:nvPr>
            <p:ph type="title"/>
          </p:nvPr>
        </p:nvSpPr>
        <p:spPr bwMode="auto">
          <a:xfrm>
            <a:off x="1153956" y="3574855"/>
            <a:ext cx="7604190" cy="8142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dirty="0" smtClean="0"/>
              <a:t>7º CONSELHO CONSULTIVO ALARGADO</a:t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>MINEA</a:t>
            </a:r>
            <a:endParaRPr lang="en-GB" altLang="en-US" dirty="0" smtClean="0">
              <a:latin typeface="Arial" charset="0"/>
            </a:endParaRPr>
          </a:p>
        </p:txBody>
      </p:sp>
      <p:sp>
        <p:nvSpPr>
          <p:cNvPr id="7475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81760" y="4542745"/>
            <a:ext cx="5486400" cy="998530"/>
          </a:xfrm>
        </p:spPr>
        <p:txBody>
          <a:bodyPr/>
          <a:lstStyle/>
          <a:p>
            <a:endParaRPr lang="pt-PT" b="1" cap="small" dirty="0" smtClean="0"/>
          </a:p>
          <a:p>
            <a:r>
              <a:rPr lang="pt-PT" b="1" cap="small" dirty="0" smtClean="0"/>
              <a:t>Namibe, 5 e 6 de Junho de 2017</a:t>
            </a:r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798" y="1086295"/>
            <a:ext cx="1813213" cy="15074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445" y="202980"/>
            <a:ext cx="2381110" cy="70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6E98E2-B32D-4EEB-A004-ACDD47FCD9A1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7286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11858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6430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21002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PT" dirty="0" smtClean="0"/>
              <a:t>5. Indicadores</a:t>
            </a:r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730" y="255047"/>
            <a:ext cx="1040755" cy="8652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3" y="6313097"/>
            <a:ext cx="476250" cy="4191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92" y="1563109"/>
            <a:ext cx="8538807" cy="442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6E98E2-B32D-4EEB-A004-ACDD47FCD9A1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7286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11858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6430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21002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PT" dirty="0" smtClean="0"/>
              <a:t>5. Indicadores</a:t>
            </a:r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730" y="255047"/>
            <a:ext cx="1040755" cy="8652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3" y="6313097"/>
            <a:ext cx="476250" cy="4191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72" y="1227220"/>
            <a:ext cx="8660527" cy="55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qwer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6E98E2-B32D-4EEB-A004-ACDD47FCD9A1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7286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11858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6430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21002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PT" dirty="0" smtClean="0"/>
              <a:t>5. Indicadores</a:t>
            </a:r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730" y="255047"/>
            <a:ext cx="1040755" cy="8652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3" y="6313097"/>
            <a:ext cx="476250" cy="4191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712850" y="1355130"/>
            <a:ext cx="35021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</a:pPr>
            <a:r>
              <a:rPr lang="pt-PT" sz="2000" dirty="0" smtClean="0">
                <a:latin typeface="Arial" panose="020B0604020202020204" pitchFamily="34" charset="0"/>
              </a:rPr>
              <a:t>Receitas</a:t>
            </a:r>
          </a:p>
          <a:p>
            <a:pPr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</a:pPr>
            <a:endParaRPr lang="pt-PT" sz="2000" dirty="0">
              <a:latin typeface="Arial" panose="020B0604020202020204" pitchFamily="34" charset="0"/>
            </a:endParaRPr>
          </a:p>
          <a:p>
            <a:pPr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</a:pPr>
            <a:endParaRPr lang="pt-PT" sz="2000" dirty="0" smtClean="0">
              <a:latin typeface="Arial" panose="020B0604020202020204" pitchFamily="34" charset="0"/>
            </a:endParaRPr>
          </a:p>
          <a:p>
            <a:pPr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</a:pPr>
            <a:endParaRPr lang="pt-PT" sz="2000" dirty="0">
              <a:latin typeface="Arial" panose="020B0604020202020204" pitchFamily="34" charset="0"/>
            </a:endParaRPr>
          </a:p>
          <a:p>
            <a:pPr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</a:pPr>
            <a:r>
              <a:rPr lang="pt-PT" sz="2000" dirty="0" smtClean="0">
                <a:latin typeface="Arial" panose="020B0604020202020204" pitchFamily="34" charset="0"/>
              </a:rPr>
              <a:t>Custos Operacionais 2017</a:t>
            </a:r>
          </a:p>
          <a:p>
            <a:pPr marL="457200" indent="-457200"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  <a:buAutoNum type="arabicPeriod"/>
            </a:pPr>
            <a:endParaRPr lang="pt-PT" sz="2000" dirty="0" smtClean="0">
              <a:latin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136" y="3429000"/>
            <a:ext cx="7035408" cy="184344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566" y="1924083"/>
            <a:ext cx="6873826" cy="7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6E98E2-B32D-4EEB-A004-ACDD47FCD9A1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7286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11858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6430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21002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PT" dirty="0"/>
              <a:t>5. Indicadores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730" y="255047"/>
            <a:ext cx="1040755" cy="86527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71892" y="1360325"/>
            <a:ext cx="787302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</a:pPr>
            <a:r>
              <a:rPr lang="pt-PT" dirty="0" smtClean="0">
                <a:latin typeface="Arial" panose="020B0604020202020204" pitchFamily="34" charset="0"/>
                <a:cs typeface="+mn-cs"/>
              </a:rPr>
              <a:t>	Crescimento de clientes: até </a:t>
            </a:r>
            <a:r>
              <a:rPr lang="pt-PT" b="1" dirty="0" smtClean="0">
                <a:latin typeface="Arial" panose="020B0604020202020204" pitchFamily="34" charset="0"/>
                <a:cs typeface="+mn-cs"/>
              </a:rPr>
              <a:t>3.000</a:t>
            </a:r>
            <a:r>
              <a:rPr lang="pt-PT" dirty="0" smtClean="0">
                <a:latin typeface="Arial" panose="020B0604020202020204" pitchFamily="34" charset="0"/>
                <a:cs typeface="+mn-cs"/>
              </a:rPr>
              <a:t> clientes em </a:t>
            </a:r>
            <a:r>
              <a:rPr lang="pt-PT" b="1" dirty="0" smtClean="0">
                <a:latin typeface="Arial" panose="020B0604020202020204" pitchFamily="34" charset="0"/>
                <a:cs typeface="+mn-cs"/>
              </a:rPr>
              <a:t>2017</a:t>
            </a:r>
          </a:p>
          <a:p>
            <a:pPr algn="just"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</a:pPr>
            <a:endParaRPr lang="pt-PT" dirty="0" smtClean="0">
              <a:latin typeface="Arial" panose="020B0604020202020204" pitchFamily="34" charset="0"/>
              <a:cs typeface="+mn-cs"/>
            </a:endParaRPr>
          </a:p>
          <a:p>
            <a:pPr algn="just"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</a:pPr>
            <a:endParaRPr lang="pt-PT" dirty="0" smtClean="0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3" y="6313097"/>
            <a:ext cx="476250" cy="4191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52" y="1714475"/>
            <a:ext cx="7891683" cy="47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6E98E2-B32D-4EEB-A004-ACDD47FCD9A1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93" y="6313097"/>
            <a:ext cx="476250" cy="419100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7286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11858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6430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21002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PT" dirty="0"/>
              <a:t>5. Indicadores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730" y="255047"/>
            <a:ext cx="1040755" cy="86527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96" y="1336419"/>
            <a:ext cx="8253234" cy="474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2. Serviços a realizar (</a:t>
            </a:r>
            <a:r>
              <a:rPr lang="pt-PT" dirty="0" smtClean="0"/>
              <a:t>Conclusão)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6E98E2-B32D-4EEB-A004-ACDD47FCD9A1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7286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11858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6430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21002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PT" dirty="0"/>
              <a:t>6</a:t>
            </a:r>
            <a:r>
              <a:rPr lang="pt-PT" dirty="0" smtClean="0"/>
              <a:t>. Para onde vamos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730" y="255047"/>
            <a:ext cx="1040755" cy="8652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55" y="1876425"/>
            <a:ext cx="5934075" cy="49815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460" y="5656490"/>
            <a:ext cx="876300" cy="904875"/>
          </a:xfrm>
          <a:prstGeom prst="rect">
            <a:avLst/>
          </a:prstGeom>
        </p:spPr>
      </p:pic>
      <p:sp>
        <p:nvSpPr>
          <p:cNvPr id="11" name="Forma livre 10"/>
          <p:cNvSpPr/>
          <p:nvPr/>
        </p:nvSpPr>
        <p:spPr>
          <a:xfrm>
            <a:off x="2431279" y="4479212"/>
            <a:ext cx="691093" cy="1244183"/>
          </a:xfrm>
          <a:custGeom>
            <a:avLst/>
            <a:gdLst>
              <a:gd name="connsiteX0" fmla="*/ 0 w 691093"/>
              <a:gd name="connsiteY0" fmla="*/ 1244183 h 1244183"/>
              <a:gd name="connsiteX1" fmla="*/ 29980 w 691093"/>
              <a:gd name="connsiteY1" fmla="*/ 1109272 h 1244183"/>
              <a:gd name="connsiteX2" fmla="*/ 59960 w 691093"/>
              <a:gd name="connsiteY2" fmla="*/ 1019331 h 1244183"/>
              <a:gd name="connsiteX3" fmla="*/ 74950 w 691093"/>
              <a:gd name="connsiteY3" fmla="*/ 929390 h 1244183"/>
              <a:gd name="connsiteX4" fmla="*/ 104931 w 691093"/>
              <a:gd name="connsiteY4" fmla="*/ 839449 h 1244183"/>
              <a:gd name="connsiteX5" fmla="*/ 119921 w 691093"/>
              <a:gd name="connsiteY5" fmla="*/ 794479 h 1244183"/>
              <a:gd name="connsiteX6" fmla="*/ 194872 w 691093"/>
              <a:gd name="connsiteY6" fmla="*/ 704538 h 1244183"/>
              <a:gd name="connsiteX7" fmla="*/ 239842 w 691093"/>
              <a:gd name="connsiteY7" fmla="*/ 674557 h 1244183"/>
              <a:gd name="connsiteX8" fmla="*/ 329783 w 691093"/>
              <a:gd name="connsiteY8" fmla="*/ 614597 h 1244183"/>
              <a:gd name="connsiteX9" fmla="*/ 389744 w 691093"/>
              <a:gd name="connsiteY9" fmla="*/ 554636 h 1244183"/>
              <a:gd name="connsiteX10" fmla="*/ 479685 w 691093"/>
              <a:gd name="connsiteY10" fmla="*/ 494675 h 1244183"/>
              <a:gd name="connsiteX11" fmla="*/ 569626 w 691093"/>
              <a:gd name="connsiteY11" fmla="*/ 419724 h 1244183"/>
              <a:gd name="connsiteX12" fmla="*/ 614596 w 691093"/>
              <a:gd name="connsiteY12" fmla="*/ 329783 h 1244183"/>
              <a:gd name="connsiteX13" fmla="*/ 659567 w 691093"/>
              <a:gd name="connsiteY13" fmla="*/ 239843 h 1244183"/>
              <a:gd name="connsiteX14" fmla="*/ 674557 w 691093"/>
              <a:gd name="connsiteY14" fmla="*/ 149902 h 1244183"/>
              <a:gd name="connsiteX15" fmla="*/ 689547 w 691093"/>
              <a:gd name="connsiteY15" fmla="*/ 104931 h 1244183"/>
              <a:gd name="connsiteX16" fmla="*/ 689547 w 691093"/>
              <a:gd name="connsiteY16" fmla="*/ 0 h 124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1093" h="1244183">
                <a:moveTo>
                  <a:pt x="0" y="1244183"/>
                </a:moveTo>
                <a:cubicBezTo>
                  <a:pt x="8558" y="1201393"/>
                  <a:pt x="17279" y="1151609"/>
                  <a:pt x="29980" y="1109272"/>
                </a:cubicBezTo>
                <a:cubicBezTo>
                  <a:pt x="39061" y="1079003"/>
                  <a:pt x="52295" y="1049989"/>
                  <a:pt x="59960" y="1019331"/>
                </a:cubicBezTo>
                <a:cubicBezTo>
                  <a:pt x="67332" y="989845"/>
                  <a:pt x="67578" y="958876"/>
                  <a:pt x="74950" y="929390"/>
                </a:cubicBezTo>
                <a:cubicBezTo>
                  <a:pt x="82615" y="898731"/>
                  <a:pt x="94937" y="869429"/>
                  <a:pt x="104931" y="839449"/>
                </a:cubicBezTo>
                <a:cubicBezTo>
                  <a:pt x="109928" y="824459"/>
                  <a:pt x="111156" y="807626"/>
                  <a:pt x="119921" y="794479"/>
                </a:cubicBezTo>
                <a:cubicBezTo>
                  <a:pt x="149401" y="750258"/>
                  <a:pt x="151586" y="740609"/>
                  <a:pt x="194872" y="704538"/>
                </a:cubicBezTo>
                <a:cubicBezTo>
                  <a:pt x="208712" y="693004"/>
                  <a:pt x="226002" y="686091"/>
                  <a:pt x="239842" y="674557"/>
                </a:cubicBezTo>
                <a:cubicBezTo>
                  <a:pt x="314698" y="612177"/>
                  <a:pt x="250755" y="640940"/>
                  <a:pt x="329783" y="614597"/>
                </a:cubicBezTo>
                <a:cubicBezTo>
                  <a:pt x="349770" y="594610"/>
                  <a:pt x="366225" y="570315"/>
                  <a:pt x="389744" y="554636"/>
                </a:cubicBezTo>
                <a:cubicBezTo>
                  <a:pt x="419724" y="534649"/>
                  <a:pt x="454207" y="520153"/>
                  <a:pt x="479685" y="494675"/>
                </a:cubicBezTo>
                <a:cubicBezTo>
                  <a:pt x="537394" y="436966"/>
                  <a:pt x="507016" y="461464"/>
                  <a:pt x="569626" y="419724"/>
                </a:cubicBezTo>
                <a:cubicBezTo>
                  <a:pt x="607304" y="306691"/>
                  <a:pt x="556479" y="446018"/>
                  <a:pt x="614596" y="329783"/>
                </a:cubicBezTo>
                <a:cubicBezTo>
                  <a:pt x="676651" y="205673"/>
                  <a:pt x="573655" y="368707"/>
                  <a:pt x="659567" y="239843"/>
                </a:cubicBezTo>
                <a:cubicBezTo>
                  <a:pt x="664564" y="209863"/>
                  <a:pt x="667964" y="179572"/>
                  <a:pt x="674557" y="149902"/>
                </a:cubicBezTo>
                <a:cubicBezTo>
                  <a:pt x="677985" y="134477"/>
                  <a:pt x="687975" y="120654"/>
                  <a:pt x="689547" y="104931"/>
                </a:cubicBezTo>
                <a:cubicBezTo>
                  <a:pt x="693027" y="70128"/>
                  <a:pt x="689547" y="34977"/>
                  <a:pt x="689547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579" y="5204052"/>
            <a:ext cx="876300" cy="904875"/>
          </a:xfrm>
          <a:prstGeom prst="rect">
            <a:avLst/>
          </a:prstGeom>
        </p:spPr>
      </p:pic>
      <p:sp>
        <p:nvSpPr>
          <p:cNvPr id="13" name="Forma livre 12"/>
          <p:cNvSpPr/>
          <p:nvPr/>
        </p:nvSpPr>
        <p:spPr>
          <a:xfrm>
            <a:off x="3755109" y="4479211"/>
            <a:ext cx="240816" cy="831633"/>
          </a:xfrm>
          <a:custGeom>
            <a:avLst/>
            <a:gdLst>
              <a:gd name="connsiteX0" fmla="*/ 0 w 691093"/>
              <a:gd name="connsiteY0" fmla="*/ 1244183 h 1244183"/>
              <a:gd name="connsiteX1" fmla="*/ 29980 w 691093"/>
              <a:gd name="connsiteY1" fmla="*/ 1109272 h 1244183"/>
              <a:gd name="connsiteX2" fmla="*/ 59960 w 691093"/>
              <a:gd name="connsiteY2" fmla="*/ 1019331 h 1244183"/>
              <a:gd name="connsiteX3" fmla="*/ 74950 w 691093"/>
              <a:gd name="connsiteY3" fmla="*/ 929390 h 1244183"/>
              <a:gd name="connsiteX4" fmla="*/ 104931 w 691093"/>
              <a:gd name="connsiteY4" fmla="*/ 839449 h 1244183"/>
              <a:gd name="connsiteX5" fmla="*/ 119921 w 691093"/>
              <a:gd name="connsiteY5" fmla="*/ 794479 h 1244183"/>
              <a:gd name="connsiteX6" fmla="*/ 194872 w 691093"/>
              <a:gd name="connsiteY6" fmla="*/ 704538 h 1244183"/>
              <a:gd name="connsiteX7" fmla="*/ 239842 w 691093"/>
              <a:gd name="connsiteY7" fmla="*/ 674557 h 1244183"/>
              <a:gd name="connsiteX8" fmla="*/ 329783 w 691093"/>
              <a:gd name="connsiteY8" fmla="*/ 614597 h 1244183"/>
              <a:gd name="connsiteX9" fmla="*/ 389744 w 691093"/>
              <a:gd name="connsiteY9" fmla="*/ 554636 h 1244183"/>
              <a:gd name="connsiteX10" fmla="*/ 479685 w 691093"/>
              <a:gd name="connsiteY10" fmla="*/ 494675 h 1244183"/>
              <a:gd name="connsiteX11" fmla="*/ 569626 w 691093"/>
              <a:gd name="connsiteY11" fmla="*/ 419724 h 1244183"/>
              <a:gd name="connsiteX12" fmla="*/ 614596 w 691093"/>
              <a:gd name="connsiteY12" fmla="*/ 329783 h 1244183"/>
              <a:gd name="connsiteX13" fmla="*/ 659567 w 691093"/>
              <a:gd name="connsiteY13" fmla="*/ 239843 h 1244183"/>
              <a:gd name="connsiteX14" fmla="*/ 674557 w 691093"/>
              <a:gd name="connsiteY14" fmla="*/ 149902 h 1244183"/>
              <a:gd name="connsiteX15" fmla="*/ 689547 w 691093"/>
              <a:gd name="connsiteY15" fmla="*/ 104931 h 1244183"/>
              <a:gd name="connsiteX16" fmla="*/ 689547 w 691093"/>
              <a:gd name="connsiteY16" fmla="*/ 0 h 124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1093" h="1244183">
                <a:moveTo>
                  <a:pt x="0" y="1244183"/>
                </a:moveTo>
                <a:cubicBezTo>
                  <a:pt x="8558" y="1201393"/>
                  <a:pt x="17279" y="1151609"/>
                  <a:pt x="29980" y="1109272"/>
                </a:cubicBezTo>
                <a:cubicBezTo>
                  <a:pt x="39061" y="1079003"/>
                  <a:pt x="52295" y="1049989"/>
                  <a:pt x="59960" y="1019331"/>
                </a:cubicBezTo>
                <a:cubicBezTo>
                  <a:pt x="67332" y="989845"/>
                  <a:pt x="67578" y="958876"/>
                  <a:pt x="74950" y="929390"/>
                </a:cubicBezTo>
                <a:cubicBezTo>
                  <a:pt x="82615" y="898731"/>
                  <a:pt x="94937" y="869429"/>
                  <a:pt x="104931" y="839449"/>
                </a:cubicBezTo>
                <a:cubicBezTo>
                  <a:pt x="109928" y="824459"/>
                  <a:pt x="111156" y="807626"/>
                  <a:pt x="119921" y="794479"/>
                </a:cubicBezTo>
                <a:cubicBezTo>
                  <a:pt x="149401" y="750258"/>
                  <a:pt x="151586" y="740609"/>
                  <a:pt x="194872" y="704538"/>
                </a:cubicBezTo>
                <a:cubicBezTo>
                  <a:pt x="208712" y="693004"/>
                  <a:pt x="226002" y="686091"/>
                  <a:pt x="239842" y="674557"/>
                </a:cubicBezTo>
                <a:cubicBezTo>
                  <a:pt x="314698" y="612177"/>
                  <a:pt x="250755" y="640940"/>
                  <a:pt x="329783" y="614597"/>
                </a:cubicBezTo>
                <a:cubicBezTo>
                  <a:pt x="349770" y="594610"/>
                  <a:pt x="366225" y="570315"/>
                  <a:pt x="389744" y="554636"/>
                </a:cubicBezTo>
                <a:cubicBezTo>
                  <a:pt x="419724" y="534649"/>
                  <a:pt x="454207" y="520153"/>
                  <a:pt x="479685" y="494675"/>
                </a:cubicBezTo>
                <a:cubicBezTo>
                  <a:pt x="537394" y="436966"/>
                  <a:pt x="507016" y="461464"/>
                  <a:pt x="569626" y="419724"/>
                </a:cubicBezTo>
                <a:cubicBezTo>
                  <a:pt x="607304" y="306691"/>
                  <a:pt x="556479" y="446018"/>
                  <a:pt x="614596" y="329783"/>
                </a:cubicBezTo>
                <a:cubicBezTo>
                  <a:pt x="676651" y="205673"/>
                  <a:pt x="573655" y="368707"/>
                  <a:pt x="659567" y="239843"/>
                </a:cubicBezTo>
                <a:cubicBezTo>
                  <a:pt x="664564" y="209863"/>
                  <a:pt x="667964" y="179572"/>
                  <a:pt x="674557" y="149902"/>
                </a:cubicBezTo>
                <a:cubicBezTo>
                  <a:pt x="677985" y="134477"/>
                  <a:pt x="687975" y="120654"/>
                  <a:pt x="689547" y="104931"/>
                </a:cubicBezTo>
                <a:cubicBezTo>
                  <a:pt x="693027" y="70128"/>
                  <a:pt x="689547" y="34977"/>
                  <a:pt x="689547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03" y="3474416"/>
            <a:ext cx="819264" cy="62873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793" y="6313097"/>
            <a:ext cx="476250" cy="4191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832" y="4610601"/>
            <a:ext cx="876300" cy="904875"/>
          </a:xfrm>
          <a:prstGeom prst="rect">
            <a:avLst/>
          </a:prstGeom>
        </p:spPr>
      </p:pic>
      <p:sp>
        <p:nvSpPr>
          <p:cNvPr id="18" name="Forma livre 17"/>
          <p:cNvSpPr/>
          <p:nvPr/>
        </p:nvSpPr>
        <p:spPr>
          <a:xfrm>
            <a:off x="4792675" y="4504340"/>
            <a:ext cx="201780" cy="152400"/>
          </a:xfrm>
          <a:custGeom>
            <a:avLst/>
            <a:gdLst>
              <a:gd name="connsiteX0" fmla="*/ 0 w 691093"/>
              <a:gd name="connsiteY0" fmla="*/ 1244183 h 1244183"/>
              <a:gd name="connsiteX1" fmla="*/ 29980 w 691093"/>
              <a:gd name="connsiteY1" fmla="*/ 1109272 h 1244183"/>
              <a:gd name="connsiteX2" fmla="*/ 59960 w 691093"/>
              <a:gd name="connsiteY2" fmla="*/ 1019331 h 1244183"/>
              <a:gd name="connsiteX3" fmla="*/ 74950 w 691093"/>
              <a:gd name="connsiteY3" fmla="*/ 929390 h 1244183"/>
              <a:gd name="connsiteX4" fmla="*/ 104931 w 691093"/>
              <a:gd name="connsiteY4" fmla="*/ 839449 h 1244183"/>
              <a:gd name="connsiteX5" fmla="*/ 119921 w 691093"/>
              <a:gd name="connsiteY5" fmla="*/ 794479 h 1244183"/>
              <a:gd name="connsiteX6" fmla="*/ 194872 w 691093"/>
              <a:gd name="connsiteY6" fmla="*/ 704538 h 1244183"/>
              <a:gd name="connsiteX7" fmla="*/ 239842 w 691093"/>
              <a:gd name="connsiteY7" fmla="*/ 674557 h 1244183"/>
              <a:gd name="connsiteX8" fmla="*/ 329783 w 691093"/>
              <a:gd name="connsiteY8" fmla="*/ 614597 h 1244183"/>
              <a:gd name="connsiteX9" fmla="*/ 389744 w 691093"/>
              <a:gd name="connsiteY9" fmla="*/ 554636 h 1244183"/>
              <a:gd name="connsiteX10" fmla="*/ 479685 w 691093"/>
              <a:gd name="connsiteY10" fmla="*/ 494675 h 1244183"/>
              <a:gd name="connsiteX11" fmla="*/ 569626 w 691093"/>
              <a:gd name="connsiteY11" fmla="*/ 419724 h 1244183"/>
              <a:gd name="connsiteX12" fmla="*/ 614596 w 691093"/>
              <a:gd name="connsiteY12" fmla="*/ 329783 h 1244183"/>
              <a:gd name="connsiteX13" fmla="*/ 659567 w 691093"/>
              <a:gd name="connsiteY13" fmla="*/ 239843 h 1244183"/>
              <a:gd name="connsiteX14" fmla="*/ 674557 w 691093"/>
              <a:gd name="connsiteY14" fmla="*/ 149902 h 1244183"/>
              <a:gd name="connsiteX15" fmla="*/ 689547 w 691093"/>
              <a:gd name="connsiteY15" fmla="*/ 104931 h 1244183"/>
              <a:gd name="connsiteX16" fmla="*/ 689547 w 691093"/>
              <a:gd name="connsiteY16" fmla="*/ 0 h 124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1093" h="1244183">
                <a:moveTo>
                  <a:pt x="0" y="1244183"/>
                </a:moveTo>
                <a:cubicBezTo>
                  <a:pt x="8558" y="1201393"/>
                  <a:pt x="17279" y="1151609"/>
                  <a:pt x="29980" y="1109272"/>
                </a:cubicBezTo>
                <a:cubicBezTo>
                  <a:pt x="39061" y="1079003"/>
                  <a:pt x="52295" y="1049989"/>
                  <a:pt x="59960" y="1019331"/>
                </a:cubicBezTo>
                <a:cubicBezTo>
                  <a:pt x="67332" y="989845"/>
                  <a:pt x="67578" y="958876"/>
                  <a:pt x="74950" y="929390"/>
                </a:cubicBezTo>
                <a:cubicBezTo>
                  <a:pt x="82615" y="898731"/>
                  <a:pt x="94937" y="869429"/>
                  <a:pt x="104931" y="839449"/>
                </a:cubicBezTo>
                <a:cubicBezTo>
                  <a:pt x="109928" y="824459"/>
                  <a:pt x="111156" y="807626"/>
                  <a:pt x="119921" y="794479"/>
                </a:cubicBezTo>
                <a:cubicBezTo>
                  <a:pt x="149401" y="750258"/>
                  <a:pt x="151586" y="740609"/>
                  <a:pt x="194872" y="704538"/>
                </a:cubicBezTo>
                <a:cubicBezTo>
                  <a:pt x="208712" y="693004"/>
                  <a:pt x="226002" y="686091"/>
                  <a:pt x="239842" y="674557"/>
                </a:cubicBezTo>
                <a:cubicBezTo>
                  <a:pt x="314698" y="612177"/>
                  <a:pt x="250755" y="640940"/>
                  <a:pt x="329783" y="614597"/>
                </a:cubicBezTo>
                <a:cubicBezTo>
                  <a:pt x="349770" y="594610"/>
                  <a:pt x="366225" y="570315"/>
                  <a:pt x="389744" y="554636"/>
                </a:cubicBezTo>
                <a:cubicBezTo>
                  <a:pt x="419724" y="534649"/>
                  <a:pt x="454207" y="520153"/>
                  <a:pt x="479685" y="494675"/>
                </a:cubicBezTo>
                <a:cubicBezTo>
                  <a:pt x="537394" y="436966"/>
                  <a:pt x="507016" y="461464"/>
                  <a:pt x="569626" y="419724"/>
                </a:cubicBezTo>
                <a:cubicBezTo>
                  <a:pt x="607304" y="306691"/>
                  <a:pt x="556479" y="446018"/>
                  <a:pt x="614596" y="329783"/>
                </a:cubicBezTo>
                <a:cubicBezTo>
                  <a:pt x="676651" y="205673"/>
                  <a:pt x="573655" y="368707"/>
                  <a:pt x="659567" y="239843"/>
                </a:cubicBezTo>
                <a:cubicBezTo>
                  <a:pt x="664564" y="209863"/>
                  <a:pt x="667964" y="179572"/>
                  <a:pt x="674557" y="149902"/>
                </a:cubicBezTo>
                <a:cubicBezTo>
                  <a:pt x="677985" y="134477"/>
                  <a:pt x="687975" y="120654"/>
                  <a:pt x="689547" y="104931"/>
                </a:cubicBezTo>
                <a:cubicBezTo>
                  <a:pt x="693027" y="70128"/>
                  <a:pt x="689547" y="34977"/>
                  <a:pt x="689547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005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20000"/>
              </a:buClr>
              <a:buSzPct val="60000"/>
              <a:buFont typeface="Courier New" pitchFamily="49" charset="0"/>
              <a:buChar char="o"/>
              <a:defRPr sz="1600" i="1">
                <a:solidFill>
                  <a:srgbClr val="E2001A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20000"/>
              </a:buClr>
              <a:buSzPct val="50000"/>
              <a:buFont typeface="Courier New" pitchFamily="49" charset="0"/>
              <a:buChar char="o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fld id="{06242C0B-BEF7-48CB-88DA-B7432C4C7AF2}" type="slidenum">
              <a:rPr lang="fr-FR" altLang="en-US" smtClean="0">
                <a:solidFill>
                  <a:schemeClr val="bg1"/>
                </a:solidFill>
                <a:cs typeface="Arial" charset="0"/>
              </a:rPr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16</a:t>
            </a:fld>
            <a:endParaRPr lang="fr-FR" altLang="en-US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50" y="1568412"/>
            <a:ext cx="2653655" cy="220623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29" y="202981"/>
            <a:ext cx="4493385" cy="136543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214" y="202980"/>
            <a:ext cx="4262956" cy="136542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20657" y="3928265"/>
            <a:ext cx="645204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</a:t>
            </a:r>
            <a:r>
              <a:rPr lang="pt-PT" sz="11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1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t-PT" sz="11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Hospital, n.º 1 – Edifício da Adm. Municipal – R/C Esq. </a:t>
            </a:r>
            <a:r>
              <a:rPr lang="pt-PT" sz="11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Ndalatando</a:t>
            </a:r>
            <a:endParaRPr lang="pt-PT" sz="11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Email: eascn.geral@gmail.com</a:t>
            </a:r>
          </a:p>
          <a:p>
            <a:r>
              <a:rPr lang="pt-PT" sz="1100" b="1" dirty="0" err="1" smtClean="0">
                <a:solidFill>
                  <a:schemeClr val="bg1"/>
                </a:solidFill>
              </a:rPr>
              <a:t>Tel</a:t>
            </a:r>
            <a:r>
              <a:rPr lang="pt-PT" sz="1100" b="1" dirty="0" smtClean="0">
                <a:solidFill>
                  <a:schemeClr val="bg1"/>
                </a:solidFill>
              </a:rPr>
              <a:t>: +244 928 448 756</a:t>
            </a:r>
          </a:p>
          <a:p>
            <a:r>
              <a:rPr lang="pt-PT" sz="5400" b="1" dirty="0" smtClean="0">
                <a:solidFill>
                  <a:schemeClr val="bg1"/>
                </a:solidFill>
              </a:rPr>
              <a:t>MUITO OBRIGADO</a:t>
            </a:r>
            <a:endParaRPr lang="pt-PT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Plano da apresentação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8B8407-C192-4104-ADC5-DE331137A762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33826" y="2371311"/>
            <a:ext cx="77578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PT" sz="2400" dirty="0" smtClean="0"/>
              <a:t>Referencial Actual</a:t>
            </a:r>
          </a:p>
          <a:p>
            <a:pPr marL="342900" indent="-342900" algn="just">
              <a:buAutoNum type="arabicPeriod"/>
            </a:pPr>
            <a:r>
              <a:rPr lang="pt-PT" sz="2400" dirty="0" smtClean="0"/>
              <a:t>Objectivos da Empresa</a:t>
            </a:r>
          </a:p>
          <a:p>
            <a:pPr marL="342900" indent="-342900" algn="just">
              <a:buAutoNum type="arabicPeriod"/>
            </a:pPr>
            <a:r>
              <a:rPr lang="pt-PT" sz="2400" dirty="0" smtClean="0"/>
              <a:t>Enquadramento da Empresa</a:t>
            </a:r>
          </a:p>
          <a:p>
            <a:pPr marL="342900" indent="-342900" algn="just">
              <a:buFontTx/>
              <a:buAutoNum type="arabicPeriod"/>
            </a:pPr>
            <a:r>
              <a:rPr lang="pt-PT" sz="2400" dirty="0" smtClean="0"/>
              <a:t>Análise SWOT</a:t>
            </a:r>
            <a:endParaRPr lang="pt-PT" sz="2400" dirty="0"/>
          </a:p>
          <a:p>
            <a:pPr marL="342900" indent="-342900" algn="just">
              <a:buAutoNum type="arabicPeriod"/>
            </a:pPr>
            <a:r>
              <a:rPr lang="pt-PT" sz="2400" dirty="0" smtClean="0"/>
              <a:t>Indicadores</a:t>
            </a:r>
          </a:p>
          <a:p>
            <a:pPr marL="342900" indent="-342900" algn="just">
              <a:buAutoNum type="arabicPeriod"/>
            </a:pPr>
            <a:r>
              <a:rPr lang="pt-PT" sz="2400" dirty="0" smtClean="0"/>
              <a:t>Para onde vamos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730" y="255047"/>
            <a:ext cx="1040755" cy="8652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3" y="6313097"/>
            <a:ext cx="4762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1. Referencial Inicial</a:t>
            </a:r>
            <a:endParaRPr lang="pt-PT" dirty="0"/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730" y="255047"/>
            <a:ext cx="1040755" cy="86527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195" y="1662370"/>
            <a:ext cx="5886450" cy="48101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270" y="5464465"/>
            <a:ext cx="876300" cy="904875"/>
          </a:xfrm>
          <a:prstGeom prst="rect">
            <a:avLst/>
          </a:prstGeom>
        </p:spPr>
      </p:pic>
      <p:sp>
        <p:nvSpPr>
          <p:cNvPr id="11" name="Forma livre 10"/>
          <p:cNvSpPr/>
          <p:nvPr/>
        </p:nvSpPr>
        <p:spPr>
          <a:xfrm>
            <a:off x="4437089" y="4287187"/>
            <a:ext cx="691093" cy="1244183"/>
          </a:xfrm>
          <a:custGeom>
            <a:avLst/>
            <a:gdLst>
              <a:gd name="connsiteX0" fmla="*/ 0 w 691093"/>
              <a:gd name="connsiteY0" fmla="*/ 1244183 h 1244183"/>
              <a:gd name="connsiteX1" fmla="*/ 29980 w 691093"/>
              <a:gd name="connsiteY1" fmla="*/ 1109272 h 1244183"/>
              <a:gd name="connsiteX2" fmla="*/ 59960 w 691093"/>
              <a:gd name="connsiteY2" fmla="*/ 1019331 h 1244183"/>
              <a:gd name="connsiteX3" fmla="*/ 74950 w 691093"/>
              <a:gd name="connsiteY3" fmla="*/ 929390 h 1244183"/>
              <a:gd name="connsiteX4" fmla="*/ 104931 w 691093"/>
              <a:gd name="connsiteY4" fmla="*/ 839449 h 1244183"/>
              <a:gd name="connsiteX5" fmla="*/ 119921 w 691093"/>
              <a:gd name="connsiteY5" fmla="*/ 794479 h 1244183"/>
              <a:gd name="connsiteX6" fmla="*/ 194872 w 691093"/>
              <a:gd name="connsiteY6" fmla="*/ 704538 h 1244183"/>
              <a:gd name="connsiteX7" fmla="*/ 239842 w 691093"/>
              <a:gd name="connsiteY7" fmla="*/ 674557 h 1244183"/>
              <a:gd name="connsiteX8" fmla="*/ 329783 w 691093"/>
              <a:gd name="connsiteY8" fmla="*/ 614597 h 1244183"/>
              <a:gd name="connsiteX9" fmla="*/ 389744 w 691093"/>
              <a:gd name="connsiteY9" fmla="*/ 554636 h 1244183"/>
              <a:gd name="connsiteX10" fmla="*/ 479685 w 691093"/>
              <a:gd name="connsiteY10" fmla="*/ 494675 h 1244183"/>
              <a:gd name="connsiteX11" fmla="*/ 569626 w 691093"/>
              <a:gd name="connsiteY11" fmla="*/ 419724 h 1244183"/>
              <a:gd name="connsiteX12" fmla="*/ 614596 w 691093"/>
              <a:gd name="connsiteY12" fmla="*/ 329783 h 1244183"/>
              <a:gd name="connsiteX13" fmla="*/ 659567 w 691093"/>
              <a:gd name="connsiteY13" fmla="*/ 239843 h 1244183"/>
              <a:gd name="connsiteX14" fmla="*/ 674557 w 691093"/>
              <a:gd name="connsiteY14" fmla="*/ 149902 h 1244183"/>
              <a:gd name="connsiteX15" fmla="*/ 689547 w 691093"/>
              <a:gd name="connsiteY15" fmla="*/ 104931 h 1244183"/>
              <a:gd name="connsiteX16" fmla="*/ 689547 w 691093"/>
              <a:gd name="connsiteY16" fmla="*/ 0 h 124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1093" h="1244183">
                <a:moveTo>
                  <a:pt x="0" y="1244183"/>
                </a:moveTo>
                <a:cubicBezTo>
                  <a:pt x="8558" y="1201393"/>
                  <a:pt x="17279" y="1151609"/>
                  <a:pt x="29980" y="1109272"/>
                </a:cubicBezTo>
                <a:cubicBezTo>
                  <a:pt x="39061" y="1079003"/>
                  <a:pt x="52295" y="1049989"/>
                  <a:pt x="59960" y="1019331"/>
                </a:cubicBezTo>
                <a:cubicBezTo>
                  <a:pt x="67332" y="989845"/>
                  <a:pt x="67578" y="958876"/>
                  <a:pt x="74950" y="929390"/>
                </a:cubicBezTo>
                <a:cubicBezTo>
                  <a:pt x="82615" y="898731"/>
                  <a:pt x="94937" y="869429"/>
                  <a:pt x="104931" y="839449"/>
                </a:cubicBezTo>
                <a:cubicBezTo>
                  <a:pt x="109928" y="824459"/>
                  <a:pt x="111156" y="807626"/>
                  <a:pt x="119921" y="794479"/>
                </a:cubicBezTo>
                <a:cubicBezTo>
                  <a:pt x="149401" y="750258"/>
                  <a:pt x="151586" y="740609"/>
                  <a:pt x="194872" y="704538"/>
                </a:cubicBezTo>
                <a:cubicBezTo>
                  <a:pt x="208712" y="693004"/>
                  <a:pt x="226002" y="686091"/>
                  <a:pt x="239842" y="674557"/>
                </a:cubicBezTo>
                <a:cubicBezTo>
                  <a:pt x="314698" y="612177"/>
                  <a:pt x="250755" y="640940"/>
                  <a:pt x="329783" y="614597"/>
                </a:cubicBezTo>
                <a:cubicBezTo>
                  <a:pt x="349770" y="594610"/>
                  <a:pt x="366225" y="570315"/>
                  <a:pt x="389744" y="554636"/>
                </a:cubicBezTo>
                <a:cubicBezTo>
                  <a:pt x="419724" y="534649"/>
                  <a:pt x="454207" y="520153"/>
                  <a:pt x="479685" y="494675"/>
                </a:cubicBezTo>
                <a:cubicBezTo>
                  <a:pt x="537394" y="436966"/>
                  <a:pt x="507016" y="461464"/>
                  <a:pt x="569626" y="419724"/>
                </a:cubicBezTo>
                <a:cubicBezTo>
                  <a:pt x="607304" y="306691"/>
                  <a:pt x="556479" y="446018"/>
                  <a:pt x="614596" y="329783"/>
                </a:cubicBezTo>
                <a:cubicBezTo>
                  <a:pt x="676651" y="205673"/>
                  <a:pt x="573655" y="368707"/>
                  <a:pt x="659567" y="239843"/>
                </a:cubicBezTo>
                <a:cubicBezTo>
                  <a:pt x="664564" y="209863"/>
                  <a:pt x="667964" y="179572"/>
                  <a:pt x="674557" y="149902"/>
                </a:cubicBezTo>
                <a:cubicBezTo>
                  <a:pt x="677985" y="134477"/>
                  <a:pt x="687975" y="120654"/>
                  <a:pt x="689547" y="104931"/>
                </a:cubicBezTo>
                <a:cubicBezTo>
                  <a:pt x="693027" y="70128"/>
                  <a:pt x="689547" y="34977"/>
                  <a:pt x="689547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93" y="6313097"/>
            <a:ext cx="4762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half" idx="2"/>
          </p:nvPr>
        </p:nvSpPr>
        <p:spPr>
          <a:xfrm>
            <a:off x="3260131" y="1815990"/>
            <a:ext cx="5575894" cy="2664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2000" dirty="0"/>
              <a:t>3</a:t>
            </a:r>
            <a:r>
              <a:rPr lang="pt-PT" sz="2000" dirty="0" smtClean="0"/>
              <a:t>. 	Alicerce – Técnico</a:t>
            </a:r>
          </a:p>
          <a:p>
            <a:pPr marL="0" indent="0" algn="just">
              <a:buNone/>
            </a:pPr>
            <a:endParaRPr lang="pt-PT" sz="2000" dirty="0" smtClean="0"/>
          </a:p>
          <a:p>
            <a:pPr marL="914400" lvl="1" indent="-457200" algn="just">
              <a:buClr>
                <a:srgbClr val="9C9E9F"/>
              </a:buClr>
              <a:buFontTx/>
              <a:buAutoNum type="arabicPeriod"/>
            </a:pPr>
            <a:r>
              <a:rPr lang="pt-PT" sz="2000" i="0" dirty="0">
                <a:solidFill>
                  <a:schemeClr val="tx1"/>
                </a:solidFill>
                <a:cs typeface="Arial" charset="0"/>
              </a:rPr>
              <a:t>Fazer chegar </a:t>
            </a:r>
            <a:r>
              <a:rPr lang="pt-PT" sz="2000" i="0" dirty="0" smtClean="0">
                <a:solidFill>
                  <a:schemeClr val="tx1"/>
                </a:solidFill>
                <a:cs typeface="Arial" charset="0"/>
              </a:rPr>
              <a:t>água a </a:t>
            </a:r>
            <a:r>
              <a:rPr lang="pt-PT" sz="2000" i="0" dirty="0">
                <a:solidFill>
                  <a:schemeClr val="tx1"/>
                </a:solidFill>
                <a:cs typeface="Arial" charset="0"/>
              </a:rPr>
              <a:t>cada um dos habitantes de </a:t>
            </a:r>
            <a:r>
              <a:rPr lang="pt-PT" sz="2000" i="0" dirty="0" smtClean="0">
                <a:solidFill>
                  <a:schemeClr val="tx1"/>
                </a:solidFill>
                <a:cs typeface="Arial" charset="0"/>
              </a:rPr>
              <a:t>Ndalatando</a:t>
            </a:r>
            <a:endParaRPr lang="pt-PT" sz="2000" i="0" dirty="0">
              <a:solidFill>
                <a:schemeClr val="tx1"/>
              </a:solidFill>
              <a:cs typeface="Arial" charset="0"/>
            </a:endParaRPr>
          </a:p>
          <a:p>
            <a:pPr marL="914400" lvl="1" indent="-457200" algn="just">
              <a:buClr>
                <a:srgbClr val="9C9E9F"/>
              </a:buClr>
              <a:buAutoNum type="arabicPeriod"/>
            </a:pPr>
            <a:r>
              <a:rPr lang="pt-PT" sz="2000" i="0" dirty="0">
                <a:solidFill>
                  <a:schemeClr val="tx1"/>
                </a:solidFill>
                <a:cs typeface="Arial" charset="0"/>
              </a:rPr>
              <a:t>Potenciar a capacidade de produção das infraestruturas existentes</a:t>
            </a:r>
          </a:p>
          <a:p>
            <a:pPr marL="914400" lvl="1" indent="-457200" algn="just">
              <a:buClr>
                <a:srgbClr val="9C9E9F"/>
              </a:buClr>
              <a:buAutoNum type="arabicPeriod"/>
            </a:pPr>
            <a:r>
              <a:rPr lang="pt-PT" sz="2000" i="0" dirty="0">
                <a:solidFill>
                  <a:schemeClr val="tx1"/>
                </a:solidFill>
                <a:cs typeface="Arial" charset="0"/>
              </a:rPr>
              <a:t>Redução das perdas de água</a:t>
            </a:r>
          </a:p>
          <a:p>
            <a:pPr marL="914400" lvl="1" indent="-457200" algn="just">
              <a:buClr>
                <a:srgbClr val="9C9E9F"/>
              </a:buClr>
              <a:buAutoNum type="arabicPeriod"/>
            </a:pPr>
            <a:r>
              <a:rPr lang="pt-PT" sz="2000" i="0" dirty="0">
                <a:solidFill>
                  <a:schemeClr val="tx1"/>
                </a:solidFill>
                <a:cs typeface="Arial" charset="0"/>
              </a:rPr>
              <a:t>Criar condições </a:t>
            </a:r>
            <a:r>
              <a:rPr lang="pt-PT" sz="2000" i="0" dirty="0" smtClean="0">
                <a:solidFill>
                  <a:schemeClr val="tx1"/>
                </a:solidFill>
                <a:cs typeface="Arial" charset="0"/>
              </a:rPr>
              <a:t>para atingir o objectivo de fornecer água ininterruptamente em quantidade e qualidade físico-química, microbiológica e  pressão.</a:t>
            </a:r>
            <a:endParaRPr lang="pt-PT" sz="2000" i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2</a:t>
            </a:r>
            <a:r>
              <a:rPr lang="pt-PT" dirty="0" smtClean="0"/>
              <a:t>. </a:t>
            </a:r>
            <a:r>
              <a:rPr lang="pt-PT" dirty="0"/>
              <a:t>OBJECTIVOS DA EMPRESA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6E98E2-B32D-4EEB-A004-ACDD47FCD9A1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730" y="255047"/>
            <a:ext cx="1040755" cy="8652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3" y="6313097"/>
            <a:ext cx="476250" cy="4191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01600" y="1761112"/>
            <a:ext cx="3502161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</a:pPr>
            <a:r>
              <a:rPr lang="pt-PT" sz="2000" dirty="0">
                <a:latin typeface="Arial" panose="020B0604020202020204" pitchFamily="34" charset="0"/>
              </a:rPr>
              <a:t>2</a:t>
            </a:r>
            <a:r>
              <a:rPr lang="pt-PT" sz="2000" dirty="0" smtClean="0">
                <a:latin typeface="Arial" panose="020B0604020202020204" pitchFamily="34" charset="0"/>
              </a:rPr>
              <a:t>. 	Alicerce - Comercial:</a:t>
            </a:r>
          </a:p>
          <a:p>
            <a:pPr algn="just"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</a:pPr>
            <a:endParaRPr lang="pt-PT" sz="2000" dirty="0">
              <a:latin typeface="Arial" panose="020B0604020202020204" pitchFamily="34" charset="0"/>
            </a:endParaRPr>
          </a:p>
          <a:p>
            <a:pPr marL="914400" lvl="1" indent="-457200" algn="just"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  <a:buAutoNum type="arabicPeriod"/>
            </a:pPr>
            <a:r>
              <a:rPr lang="pt-PT" sz="2000" dirty="0">
                <a:latin typeface="Arial" panose="020B0604020202020204" pitchFamily="34" charset="0"/>
              </a:rPr>
              <a:t>Cadastramento</a:t>
            </a:r>
          </a:p>
          <a:p>
            <a:pPr marL="914400" lvl="1" indent="-457200" algn="just"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  <a:buAutoNum type="arabicPeriod"/>
            </a:pPr>
            <a:r>
              <a:rPr lang="pt-PT" sz="2000" dirty="0">
                <a:latin typeface="Arial" panose="020B0604020202020204" pitchFamily="34" charset="0"/>
              </a:rPr>
              <a:t>Contratos</a:t>
            </a:r>
          </a:p>
          <a:p>
            <a:pPr marL="914400" lvl="1" indent="-457200" algn="just"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  <a:buAutoNum type="arabicPeriod"/>
            </a:pPr>
            <a:r>
              <a:rPr lang="pt-PT" sz="2000" dirty="0">
                <a:latin typeface="Arial" panose="020B0604020202020204" pitchFamily="34" charset="0"/>
              </a:rPr>
              <a:t>Leituras</a:t>
            </a:r>
          </a:p>
          <a:p>
            <a:pPr marL="914400" lvl="1" indent="-457200" algn="just"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  <a:buAutoNum type="arabicPeriod"/>
            </a:pPr>
            <a:r>
              <a:rPr lang="pt-PT" sz="2000" dirty="0">
                <a:latin typeface="Arial" panose="020B0604020202020204" pitchFamily="34" charset="0"/>
              </a:rPr>
              <a:t>Facturação</a:t>
            </a:r>
          </a:p>
          <a:p>
            <a:pPr marL="914400" lvl="1" indent="-457200" algn="just"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  <a:buAutoNum type="arabicPeriod"/>
            </a:pPr>
            <a:r>
              <a:rPr lang="pt-PT" sz="2000" dirty="0">
                <a:latin typeface="Arial" panose="020B0604020202020204" pitchFamily="34" charset="0"/>
              </a:rPr>
              <a:t>Cobrança</a:t>
            </a:r>
          </a:p>
          <a:p>
            <a:pPr marL="457200" indent="-457200" algn="just"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  <a:buAutoNum type="arabicPeriod"/>
            </a:pPr>
            <a:endParaRPr lang="pt-PT" dirty="0">
              <a:latin typeface="Arial" panose="020B0604020202020204" pitchFamily="34" charset="0"/>
            </a:endParaRPr>
          </a:p>
          <a:p>
            <a:pPr algn="just"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</a:pPr>
            <a:endParaRPr lang="pt-PT" dirty="0">
              <a:latin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18412" y="5546587"/>
            <a:ext cx="7487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D</a:t>
            </a:r>
            <a:r>
              <a:rPr lang="pt-PT" sz="2400" dirty="0" smtClean="0"/>
              <a:t>irecção à Sustentabilidade Económica, Financeira, Técnica e Social</a:t>
            </a:r>
            <a:endParaRPr lang="pt-PT" sz="1600" dirty="0" smtClean="0"/>
          </a:p>
          <a:p>
            <a:r>
              <a:rPr lang="pt-PT" sz="2400" dirty="0" smtClean="0"/>
              <a:t>Uma empresa de EXCELÊNCIA</a:t>
            </a:r>
            <a:endParaRPr lang="pt-PT" sz="2400" dirty="0"/>
          </a:p>
        </p:txBody>
      </p:sp>
      <p:sp>
        <p:nvSpPr>
          <p:cNvPr id="9" name="Nuvem 8"/>
          <p:cNvSpPr/>
          <p:nvPr/>
        </p:nvSpPr>
        <p:spPr>
          <a:xfrm>
            <a:off x="644445" y="4292072"/>
            <a:ext cx="2419515" cy="137652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513076" y="4599741"/>
            <a:ext cx="2682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Consolidação da empresa em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01599" y="1228650"/>
            <a:ext cx="8303865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</a:pPr>
            <a:r>
              <a:rPr lang="pt-PT" sz="2000" dirty="0" smtClean="0">
                <a:latin typeface="Arial" panose="020B0604020202020204" pitchFamily="34" charset="0"/>
              </a:rPr>
              <a:t>1. Instalações e equipamentos</a:t>
            </a:r>
            <a:endParaRPr lang="pt-PT" sz="2000" dirty="0">
              <a:latin typeface="Arial" panose="020B0604020202020204" pitchFamily="34" charset="0"/>
            </a:endParaRPr>
          </a:p>
          <a:p>
            <a:pPr marL="457200" indent="-457200" algn="just"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  <a:buAutoNum type="arabicPeriod"/>
            </a:pPr>
            <a:endParaRPr lang="pt-PT" dirty="0">
              <a:latin typeface="Arial" panose="020B0604020202020204" pitchFamily="34" charset="0"/>
            </a:endParaRPr>
          </a:p>
          <a:p>
            <a:pPr algn="just" defTabSz="457200" eaLnBrk="0" hangingPunct="0">
              <a:spcBef>
                <a:spcPct val="20000"/>
              </a:spcBef>
              <a:buClr>
                <a:srgbClr val="9C9E9F"/>
              </a:buClr>
              <a:buSzPct val="70000"/>
            </a:pPr>
            <a:endParaRPr lang="pt-P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9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0" grpId="0"/>
      <p:bldP spid="9" grpId="0" animBg="1"/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half" idx="2"/>
          </p:nvPr>
        </p:nvSpPr>
        <p:spPr>
          <a:xfrm>
            <a:off x="609599" y="1739180"/>
            <a:ext cx="7936089" cy="430106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PT" sz="2400" dirty="0" smtClean="0"/>
              <a:t>Dezembro/2013 =&gt; Decreto Executivo Conjunto n.º 418/13 de 17 de Dezembro criou a Empresa de Águas e Saneamento do Cuanza Norte (EASCN) e aprovou o seu </a:t>
            </a:r>
            <a:r>
              <a:rPr lang="pt-PT" sz="2400" dirty="0"/>
              <a:t>E</a:t>
            </a:r>
            <a:r>
              <a:rPr lang="pt-PT" sz="2400" dirty="0" smtClean="0"/>
              <a:t>statuto Orgânico</a:t>
            </a:r>
          </a:p>
          <a:p>
            <a:pPr marL="0" indent="0" algn="just">
              <a:buNone/>
            </a:pPr>
            <a:endParaRPr lang="pt-PT" sz="2400" dirty="0" smtClean="0"/>
          </a:p>
          <a:p>
            <a:pPr algn="just"/>
            <a:r>
              <a:rPr lang="pt-PT" sz="2400" dirty="0" smtClean="0"/>
              <a:t>Março/2015 =&gt; </a:t>
            </a:r>
            <a:r>
              <a:rPr lang="pt-PT" sz="2400" dirty="0"/>
              <a:t>T</a:t>
            </a:r>
            <a:r>
              <a:rPr lang="pt-PT" sz="2400" dirty="0" smtClean="0"/>
              <a:t>omada de posse / Início de funções do Conselho de Administração da EASCN</a:t>
            </a:r>
          </a:p>
          <a:p>
            <a:pPr marL="0" indent="0" algn="just">
              <a:buNone/>
            </a:pPr>
            <a:endParaRPr lang="pt-PT" sz="2400" dirty="0" smtClean="0"/>
          </a:p>
          <a:p>
            <a:pPr algn="just"/>
            <a:r>
              <a:rPr lang="pt-PT" sz="2400" dirty="0" smtClean="0"/>
              <a:t>Setembro/2015 =&gt; Início da Assistência Técnica</a:t>
            </a:r>
          </a:p>
          <a:p>
            <a:pPr marL="0" indent="0" algn="just">
              <a:buNone/>
            </a:pPr>
            <a:endParaRPr lang="pt-PT" sz="2400" dirty="0" smtClean="0"/>
          </a:p>
          <a:p>
            <a:pPr algn="just"/>
            <a:r>
              <a:rPr lang="pt-PT" sz="2400" dirty="0" smtClean="0"/>
              <a:t>Abril/2016 - Mudança da Direcção do Governo Provincial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 smtClean="0"/>
              <a:t>Julho/2016 – Início da Actividade Comercial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3</a:t>
            </a:r>
            <a:r>
              <a:rPr lang="pt-PT" dirty="0" smtClean="0"/>
              <a:t>. Enquadramento da Empresa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6E98E2-B32D-4EEB-A004-ACDD47FCD9A1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730" y="255047"/>
            <a:ext cx="1040755" cy="86527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3" y="6313097"/>
            <a:ext cx="4762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half" idx="2"/>
          </p:nvPr>
        </p:nvSpPr>
        <p:spPr>
          <a:xfrm>
            <a:off x="609599" y="1431940"/>
            <a:ext cx="7936089" cy="5223080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2400" dirty="0" smtClean="0"/>
              <a:t>Estado da Empresa:</a:t>
            </a:r>
          </a:p>
          <a:p>
            <a:pPr lvl="1" algn="just">
              <a:buFont typeface="Symbol" panose="05050102010706020507" pitchFamily="18" charset="2"/>
              <a:buChar char="Þ"/>
            </a:pPr>
            <a:r>
              <a:rPr lang="pt-PT" sz="2000" i="0" dirty="0" smtClean="0">
                <a:solidFill>
                  <a:schemeClr val="tx1"/>
                </a:solidFill>
              </a:rPr>
              <a:t>Bens não foram incorporados no património da empresa, conforme previsto no art.º 2 do Decreto Executivo Conjunto 418/13</a:t>
            </a:r>
          </a:p>
          <a:p>
            <a:pPr lvl="1" algn="just">
              <a:buFont typeface="Symbol" panose="05050102010706020507" pitchFamily="18" charset="2"/>
              <a:buChar char="Þ"/>
            </a:pPr>
            <a:r>
              <a:rPr lang="pt-PT" sz="2000" i="0" dirty="0" smtClean="0">
                <a:solidFill>
                  <a:schemeClr val="tx1"/>
                </a:solidFill>
              </a:rPr>
              <a:t>Instalações comerciais, administrativas, exploração e armazém inexistentes</a:t>
            </a:r>
          </a:p>
          <a:p>
            <a:pPr lvl="1" algn="just">
              <a:buFont typeface="Symbol" panose="05050102010706020507" pitchFamily="18" charset="2"/>
              <a:buChar char="Þ"/>
            </a:pPr>
            <a:r>
              <a:rPr lang="pt-PT" sz="2000" i="0" dirty="0">
                <a:solidFill>
                  <a:schemeClr val="tx1"/>
                </a:solidFill>
              </a:rPr>
              <a:t>Meios operacionais propriedade da empresa </a:t>
            </a:r>
            <a:r>
              <a:rPr lang="pt-PT" sz="2000" i="0" dirty="0" smtClean="0">
                <a:solidFill>
                  <a:schemeClr val="tx1"/>
                </a:solidFill>
              </a:rPr>
              <a:t>insuficientes</a:t>
            </a:r>
            <a:endParaRPr lang="pt-PT" sz="2000" i="0" dirty="0">
              <a:solidFill>
                <a:schemeClr val="tx1"/>
              </a:solidFill>
            </a:endParaRPr>
          </a:p>
          <a:p>
            <a:pPr lvl="1" algn="just">
              <a:buFont typeface="Symbol" panose="05050102010706020507" pitchFamily="18" charset="2"/>
              <a:buChar char="Þ"/>
            </a:pPr>
            <a:r>
              <a:rPr lang="pt-PT" sz="2000" i="0" dirty="0" smtClean="0">
                <a:solidFill>
                  <a:schemeClr val="tx1"/>
                </a:solidFill>
              </a:rPr>
              <a:t>Existência </a:t>
            </a:r>
            <a:r>
              <a:rPr lang="pt-PT" sz="2000" i="0" dirty="0">
                <a:solidFill>
                  <a:schemeClr val="tx1"/>
                </a:solidFill>
              </a:rPr>
              <a:t>de tarifário de abastecimento de água </a:t>
            </a:r>
            <a:r>
              <a:rPr lang="pt-PT" sz="2000" i="0" dirty="0" smtClean="0">
                <a:solidFill>
                  <a:schemeClr val="tx1"/>
                </a:solidFill>
              </a:rPr>
              <a:t>aprovado</a:t>
            </a:r>
          </a:p>
          <a:p>
            <a:pPr lvl="1" algn="just">
              <a:buFont typeface="Symbol" panose="05050102010706020507" pitchFamily="18" charset="2"/>
              <a:buChar char="Þ"/>
            </a:pPr>
            <a:r>
              <a:rPr lang="pt-PT" sz="2000" i="0" dirty="0" smtClean="0">
                <a:solidFill>
                  <a:schemeClr val="tx1"/>
                </a:solidFill>
              </a:rPr>
              <a:t>Atraso de entrega de novas redes e suas consequências económicas</a:t>
            </a:r>
          </a:p>
          <a:p>
            <a:pPr lvl="1" algn="just">
              <a:buFont typeface="Symbol" panose="05050102010706020507" pitchFamily="18" charset="2"/>
              <a:buChar char="Þ"/>
            </a:pPr>
            <a:r>
              <a:rPr lang="pt-PT" sz="2000" i="0" dirty="0" err="1" smtClean="0">
                <a:solidFill>
                  <a:schemeClr val="tx1"/>
                </a:solidFill>
              </a:rPr>
              <a:t>Encrustrações</a:t>
            </a:r>
            <a:r>
              <a:rPr lang="pt-PT" sz="2000" i="0" dirty="0" smtClean="0">
                <a:solidFill>
                  <a:schemeClr val="tx1"/>
                </a:solidFill>
              </a:rPr>
              <a:t> de </a:t>
            </a:r>
            <a:r>
              <a:rPr lang="pt-PT" sz="2000" i="0" dirty="0">
                <a:solidFill>
                  <a:schemeClr val="tx1"/>
                </a:solidFill>
              </a:rPr>
              <a:t>c</a:t>
            </a:r>
            <a:r>
              <a:rPr lang="pt-PT" sz="2000" i="0" dirty="0" smtClean="0">
                <a:solidFill>
                  <a:schemeClr val="tx1"/>
                </a:solidFill>
              </a:rPr>
              <a:t>alcário na rede =&gt; equilíbrio calco-carbónico da água produzida</a:t>
            </a:r>
            <a:endParaRPr lang="pt-PT" sz="2000" i="0" dirty="0">
              <a:solidFill>
                <a:schemeClr val="tx1"/>
              </a:solidFill>
            </a:endParaRPr>
          </a:p>
          <a:p>
            <a:pPr lvl="1" algn="just">
              <a:buFont typeface="Symbol" panose="05050102010706020507" pitchFamily="18" charset="2"/>
              <a:buChar char="Þ"/>
            </a:pPr>
            <a:r>
              <a:rPr lang="pt-PT" sz="2000" i="0" dirty="0" smtClean="0">
                <a:solidFill>
                  <a:schemeClr val="tx1"/>
                </a:solidFill>
              </a:rPr>
              <a:t>Aumento da produção de água</a:t>
            </a:r>
          </a:p>
          <a:p>
            <a:pPr lvl="1" algn="just">
              <a:buFont typeface="Symbol" panose="05050102010706020507" pitchFamily="18" charset="2"/>
              <a:buChar char="Þ"/>
            </a:pPr>
            <a:r>
              <a:rPr lang="pt-PT" sz="2000" i="0" dirty="0" smtClean="0">
                <a:solidFill>
                  <a:schemeClr val="tx1"/>
                </a:solidFill>
              </a:rPr>
              <a:t>Insuficiência de pessoal qualificado</a:t>
            </a:r>
          </a:p>
          <a:p>
            <a:pPr lvl="1" algn="just">
              <a:buFont typeface="Symbol" panose="05050102010706020507" pitchFamily="18" charset="2"/>
              <a:buChar char="Þ"/>
            </a:pPr>
            <a:r>
              <a:rPr lang="pt-PT" sz="2000" i="0" dirty="0" smtClean="0">
                <a:solidFill>
                  <a:schemeClr val="tx1"/>
                </a:solidFill>
              </a:rPr>
              <a:t>Necessidade de substituição de contadores na rede existente</a:t>
            </a:r>
          </a:p>
          <a:p>
            <a:pPr lvl="1" algn="just">
              <a:buFont typeface="Symbol" panose="05050102010706020507" pitchFamily="18" charset="2"/>
              <a:buChar char="Þ"/>
            </a:pPr>
            <a:endParaRPr lang="pt-PT" sz="2000" i="0" dirty="0">
              <a:solidFill>
                <a:schemeClr val="tx1"/>
              </a:solidFill>
            </a:endParaRPr>
          </a:p>
          <a:p>
            <a:pPr lvl="1" algn="just">
              <a:buFont typeface="Symbol" panose="05050102010706020507" pitchFamily="18" charset="2"/>
              <a:buChar char="Þ"/>
            </a:pPr>
            <a:endParaRPr lang="pt-PT" sz="2000" i="0" dirty="0" smtClean="0">
              <a:solidFill>
                <a:schemeClr val="tx1"/>
              </a:solidFill>
            </a:endParaRPr>
          </a:p>
          <a:p>
            <a:pPr algn="just">
              <a:buFont typeface="Symbol" panose="05050102010706020507" pitchFamily="18" charset="2"/>
              <a:buChar char="Þ"/>
            </a:pPr>
            <a:endParaRPr lang="pt-PT" sz="20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3. Enquadramento da Empresa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6E98E2-B32D-4EEB-A004-ACDD47FCD9A1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730" y="255047"/>
            <a:ext cx="1040755" cy="86527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3" y="6313097"/>
            <a:ext cx="476250" cy="4191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62" y="6291373"/>
            <a:ext cx="4762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1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6E98E2-B32D-4EEB-A004-ACDD47FCD9A1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7286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11858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6430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21002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PT" dirty="0"/>
              <a:t>3</a:t>
            </a:r>
            <a:r>
              <a:rPr lang="pt-PT" dirty="0" smtClean="0"/>
              <a:t>. Enquadramento da Empresa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730" y="255047"/>
            <a:ext cx="1040755" cy="8652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60" y="6351135"/>
            <a:ext cx="476250" cy="4191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30425" y="12216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>Planta da rede existente</a:t>
            </a:r>
            <a:endParaRPr lang="pt-PT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575" y="1611865"/>
            <a:ext cx="6817250" cy="5154060"/>
          </a:xfrm>
          <a:prstGeom prst="rect">
            <a:avLst/>
          </a:prstGeom>
        </p:spPr>
      </p:pic>
      <p:sp>
        <p:nvSpPr>
          <p:cNvPr id="13" name="Forma livre 12"/>
          <p:cNvSpPr/>
          <p:nvPr/>
        </p:nvSpPr>
        <p:spPr>
          <a:xfrm>
            <a:off x="3370729" y="3514165"/>
            <a:ext cx="1792942" cy="2121647"/>
          </a:xfrm>
          <a:custGeom>
            <a:avLst/>
            <a:gdLst>
              <a:gd name="connsiteX0" fmla="*/ 1792942 w 1792942"/>
              <a:gd name="connsiteY0" fmla="*/ 2121647 h 2121647"/>
              <a:gd name="connsiteX1" fmla="*/ 1583765 w 1792942"/>
              <a:gd name="connsiteY1" fmla="*/ 0 h 2121647"/>
              <a:gd name="connsiteX2" fmla="*/ 561789 w 1792942"/>
              <a:gd name="connsiteY2" fmla="*/ 161364 h 2121647"/>
              <a:gd name="connsiteX3" fmla="*/ 0 w 1792942"/>
              <a:gd name="connsiteY3" fmla="*/ 818776 h 2121647"/>
              <a:gd name="connsiteX4" fmla="*/ 442259 w 1792942"/>
              <a:gd name="connsiteY4" fmla="*/ 1607670 h 2121647"/>
              <a:gd name="connsiteX5" fmla="*/ 747059 w 1792942"/>
              <a:gd name="connsiteY5" fmla="*/ 1488141 h 2121647"/>
              <a:gd name="connsiteX6" fmla="*/ 621553 w 1792942"/>
              <a:gd name="connsiteY6" fmla="*/ 854635 h 2121647"/>
              <a:gd name="connsiteX7" fmla="*/ 800847 w 1792942"/>
              <a:gd name="connsiteY7" fmla="*/ 681317 h 2121647"/>
              <a:gd name="connsiteX8" fmla="*/ 902447 w 1792942"/>
              <a:gd name="connsiteY8" fmla="*/ 1506070 h 2121647"/>
              <a:gd name="connsiteX9" fmla="*/ 920377 w 1792942"/>
              <a:gd name="connsiteY9" fmla="*/ 1990164 h 2121647"/>
              <a:gd name="connsiteX10" fmla="*/ 1792942 w 1792942"/>
              <a:gd name="connsiteY10" fmla="*/ 2121647 h 212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942" h="2121647">
                <a:moveTo>
                  <a:pt x="1792942" y="2121647"/>
                </a:moveTo>
                <a:lnTo>
                  <a:pt x="1583765" y="0"/>
                </a:lnTo>
                <a:lnTo>
                  <a:pt x="561789" y="161364"/>
                </a:lnTo>
                <a:lnTo>
                  <a:pt x="0" y="818776"/>
                </a:lnTo>
                <a:lnTo>
                  <a:pt x="442259" y="1607670"/>
                </a:lnTo>
                <a:lnTo>
                  <a:pt x="747059" y="1488141"/>
                </a:lnTo>
                <a:lnTo>
                  <a:pt x="621553" y="854635"/>
                </a:lnTo>
                <a:lnTo>
                  <a:pt x="800847" y="681317"/>
                </a:lnTo>
                <a:lnTo>
                  <a:pt x="902447" y="1506070"/>
                </a:lnTo>
                <a:lnTo>
                  <a:pt x="920377" y="1990164"/>
                </a:lnTo>
                <a:lnTo>
                  <a:pt x="1792942" y="2121647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Forma livre 14"/>
          <p:cNvSpPr/>
          <p:nvPr/>
        </p:nvSpPr>
        <p:spPr>
          <a:xfrm>
            <a:off x="4990353" y="3992282"/>
            <a:ext cx="513976" cy="1368612"/>
          </a:xfrm>
          <a:custGeom>
            <a:avLst/>
            <a:gdLst>
              <a:gd name="connsiteX0" fmla="*/ 0 w 513976"/>
              <a:gd name="connsiteY0" fmla="*/ 0 h 1368612"/>
              <a:gd name="connsiteX1" fmla="*/ 107576 w 513976"/>
              <a:gd name="connsiteY1" fmla="*/ 992094 h 1368612"/>
              <a:gd name="connsiteX2" fmla="*/ 430306 w 513976"/>
              <a:gd name="connsiteY2" fmla="*/ 1368612 h 1368612"/>
              <a:gd name="connsiteX3" fmla="*/ 513976 w 513976"/>
              <a:gd name="connsiteY3" fmla="*/ 962212 h 1368612"/>
              <a:gd name="connsiteX4" fmla="*/ 268941 w 513976"/>
              <a:gd name="connsiteY4" fmla="*/ 209177 h 1368612"/>
              <a:gd name="connsiteX5" fmla="*/ 0 w 513976"/>
              <a:gd name="connsiteY5" fmla="*/ 0 h 136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976" h="1368612">
                <a:moveTo>
                  <a:pt x="0" y="0"/>
                </a:moveTo>
                <a:lnTo>
                  <a:pt x="107576" y="992094"/>
                </a:lnTo>
                <a:lnTo>
                  <a:pt x="430306" y="1368612"/>
                </a:lnTo>
                <a:lnTo>
                  <a:pt x="513976" y="962212"/>
                </a:lnTo>
                <a:lnTo>
                  <a:pt x="268941" y="209177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Forma livre 16"/>
          <p:cNvSpPr/>
          <p:nvPr/>
        </p:nvSpPr>
        <p:spPr>
          <a:xfrm>
            <a:off x="5199529" y="2826871"/>
            <a:ext cx="2288989" cy="2468282"/>
          </a:xfrm>
          <a:custGeom>
            <a:avLst/>
            <a:gdLst>
              <a:gd name="connsiteX0" fmla="*/ 466165 w 2288989"/>
              <a:gd name="connsiteY0" fmla="*/ 1667435 h 2468282"/>
              <a:gd name="connsiteX1" fmla="*/ 454212 w 2288989"/>
              <a:gd name="connsiteY1" fmla="*/ 2265082 h 2468282"/>
              <a:gd name="connsiteX2" fmla="*/ 1159436 w 2288989"/>
              <a:gd name="connsiteY2" fmla="*/ 2265082 h 2468282"/>
              <a:gd name="connsiteX3" fmla="*/ 1500095 w 2288989"/>
              <a:gd name="connsiteY3" fmla="*/ 2468282 h 2468282"/>
              <a:gd name="connsiteX4" fmla="*/ 1613647 w 2288989"/>
              <a:gd name="connsiteY4" fmla="*/ 2223247 h 2468282"/>
              <a:gd name="connsiteX5" fmla="*/ 1446306 w 2288989"/>
              <a:gd name="connsiteY5" fmla="*/ 1655482 h 2468282"/>
              <a:gd name="connsiteX6" fmla="*/ 1739153 w 2288989"/>
              <a:gd name="connsiteY6" fmla="*/ 1583764 h 2468282"/>
              <a:gd name="connsiteX7" fmla="*/ 1709271 w 2288989"/>
              <a:gd name="connsiteY7" fmla="*/ 956235 h 2468282"/>
              <a:gd name="connsiteX8" fmla="*/ 2288989 w 2288989"/>
              <a:gd name="connsiteY8" fmla="*/ 729129 h 2468282"/>
              <a:gd name="connsiteX9" fmla="*/ 2265083 w 2288989"/>
              <a:gd name="connsiteY9" fmla="*/ 328705 h 2468282"/>
              <a:gd name="connsiteX10" fmla="*/ 1290918 w 2288989"/>
              <a:gd name="connsiteY10" fmla="*/ 304800 h 2468282"/>
              <a:gd name="connsiteX11" fmla="*/ 657412 w 2288989"/>
              <a:gd name="connsiteY11" fmla="*/ 352611 h 2468282"/>
              <a:gd name="connsiteX12" fmla="*/ 436283 w 2288989"/>
              <a:gd name="connsiteY12" fmla="*/ 0 h 2468282"/>
              <a:gd name="connsiteX13" fmla="*/ 143436 w 2288989"/>
              <a:gd name="connsiteY13" fmla="*/ 53788 h 2468282"/>
              <a:gd name="connsiteX14" fmla="*/ 0 w 2288989"/>
              <a:gd name="connsiteY14" fmla="*/ 525929 h 2468282"/>
              <a:gd name="connsiteX15" fmla="*/ 83671 w 2288989"/>
              <a:gd name="connsiteY15" fmla="*/ 806823 h 2468282"/>
              <a:gd name="connsiteX16" fmla="*/ 215153 w 2288989"/>
              <a:gd name="connsiteY16" fmla="*/ 1057835 h 2468282"/>
              <a:gd name="connsiteX17" fmla="*/ 251012 w 2288989"/>
              <a:gd name="connsiteY17" fmla="*/ 1362635 h 2468282"/>
              <a:gd name="connsiteX18" fmla="*/ 316753 w 2288989"/>
              <a:gd name="connsiteY18" fmla="*/ 1290917 h 2468282"/>
              <a:gd name="connsiteX19" fmla="*/ 316753 w 2288989"/>
              <a:gd name="connsiteY19" fmla="*/ 1033929 h 2468282"/>
              <a:gd name="connsiteX20" fmla="*/ 478118 w 2288989"/>
              <a:gd name="connsiteY20" fmla="*/ 1010023 h 2468282"/>
              <a:gd name="connsiteX21" fmla="*/ 549836 w 2288989"/>
              <a:gd name="connsiteY21" fmla="*/ 1284941 h 2468282"/>
              <a:gd name="connsiteX22" fmla="*/ 609600 w 2288989"/>
              <a:gd name="connsiteY22" fmla="*/ 1392517 h 2468282"/>
              <a:gd name="connsiteX23" fmla="*/ 466165 w 2288989"/>
              <a:gd name="connsiteY23" fmla="*/ 1667435 h 246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88989" h="2468282">
                <a:moveTo>
                  <a:pt x="466165" y="1667435"/>
                </a:moveTo>
                <a:lnTo>
                  <a:pt x="454212" y="2265082"/>
                </a:lnTo>
                <a:lnTo>
                  <a:pt x="1159436" y="2265082"/>
                </a:lnTo>
                <a:lnTo>
                  <a:pt x="1500095" y="2468282"/>
                </a:lnTo>
                <a:lnTo>
                  <a:pt x="1613647" y="2223247"/>
                </a:lnTo>
                <a:lnTo>
                  <a:pt x="1446306" y="1655482"/>
                </a:lnTo>
                <a:lnTo>
                  <a:pt x="1739153" y="1583764"/>
                </a:lnTo>
                <a:lnTo>
                  <a:pt x="1709271" y="956235"/>
                </a:lnTo>
                <a:lnTo>
                  <a:pt x="2288989" y="729129"/>
                </a:lnTo>
                <a:lnTo>
                  <a:pt x="2265083" y="328705"/>
                </a:lnTo>
                <a:lnTo>
                  <a:pt x="1290918" y="304800"/>
                </a:lnTo>
                <a:lnTo>
                  <a:pt x="657412" y="352611"/>
                </a:lnTo>
                <a:lnTo>
                  <a:pt x="436283" y="0"/>
                </a:lnTo>
                <a:lnTo>
                  <a:pt x="143436" y="53788"/>
                </a:lnTo>
                <a:lnTo>
                  <a:pt x="0" y="525929"/>
                </a:lnTo>
                <a:lnTo>
                  <a:pt x="83671" y="806823"/>
                </a:lnTo>
                <a:lnTo>
                  <a:pt x="215153" y="1057835"/>
                </a:lnTo>
                <a:lnTo>
                  <a:pt x="251012" y="1362635"/>
                </a:lnTo>
                <a:lnTo>
                  <a:pt x="316753" y="1290917"/>
                </a:lnTo>
                <a:lnTo>
                  <a:pt x="316753" y="1033929"/>
                </a:lnTo>
                <a:lnTo>
                  <a:pt x="478118" y="1010023"/>
                </a:lnTo>
                <a:lnTo>
                  <a:pt x="549836" y="1284941"/>
                </a:lnTo>
                <a:lnTo>
                  <a:pt x="609600" y="1392517"/>
                </a:lnTo>
                <a:lnTo>
                  <a:pt x="466165" y="1667435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Forma livre 17"/>
          <p:cNvSpPr/>
          <p:nvPr/>
        </p:nvSpPr>
        <p:spPr>
          <a:xfrm>
            <a:off x="1494118" y="3789082"/>
            <a:ext cx="1757082" cy="2253130"/>
          </a:xfrm>
          <a:custGeom>
            <a:avLst/>
            <a:gdLst>
              <a:gd name="connsiteX0" fmla="*/ 513976 w 1757082"/>
              <a:gd name="connsiteY0" fmla="*/ 0 h 2253130"/>
              <a:gd name="connsiteX1" fmla="*/ 400423 w 1757082"/>
              <a:gd name="connsiteY1" fmla="*/ 1081742 h 2253130"/>
              <a:gd name="connsiteX2" fmla="*/ 472141 w 1757082"/>
              <a:gd name="connsiteY2" fmla="*/ 1296894 h 2253130"/>
              <a:gd name="connsiteX3" fmla="*/ 0 w 1757082"/>
              <a:gd name="connsiteY3" fmla="*/ 1344706 h 2253130"/>
              <a:gd name="connsiteX4" fmla="*/ 167341 w 1757082"/>
              <a:gd name="connsiteY4" fmla="*/ 1589742 h 2253130"/>
              <a:gd name="connsiteX5" fmla="*/ 245035 w 1757082"/>
              <a:gd name="connsiteY5" fmla="*/ 1392518 h 2253130"/>
              <a:gd name="connsiteX6" fmla="*/ 519953 w 1757082"/>
              <a:gd name="connsiteY6" fmla="*/ 1374589 h 2253130"/>
              <a:gd name="connsiteX7" fmla="*/ 352611 w 1757082"/>
              <a:gd name="connsiteY7" fmla="*/ 1858683 h 2253130"/>
              <a:gd name="connsiteX8" fmla="*/ 513976 w 1757082"/>
              <a:gd name="connsiteY8" fmla="*/ 2121647 h 2253130"/>
              <a:gd name="connsiteX9" fmla="*/ 866588 w 1757082"/>
              <a:gd name="connsiteY9" fmla="*/ 2253130 h 2253130"/>
              <a:gd name="connsiteX10" fmla="*/ 1129553 w 1757082"/>
              <a:gd name="connsiteY10" fmla="*/ 2145553 h 2253130"/>
              <a:gd name="connsiteX11" fmla="*/ 1249082 w 1757082"/>
              <a:gd name="connsiteY11" fmla="*/ 1870636 h 2253130"/>
              <a:gd name="connsiteX12" fmla="*/ 1141506 w 1757082"/>
              <a:gd name="connsiteY12" fmla="*/ 1715247 h 2253130"/>
              <a:gd name="connsiteX13" fmla="*/ 1267011 w 1757082"/>
              <a:gd name="connsiteY13" fmla="*/ 1404471 h 2253130"/>
              <a:gd name="connsiteX14" fmla="*/ 1284941 w 1757082"/>
              <a:gd name="connsiteY14" fmla="*/ 1267012 h 2253130"/>
              <a:gd name="connsiteX15" fmla="*/ 1416423 w 1757082"/>
              <a:gd name="connsiteY15" fmla="*/ 1302871 h 2253130"/>
              <a:gd name="connsiteX16" fmla="*/ 1577788 w 1757082"/>
              <a:gd name="connsiteY16" fmla="*/ 1183342 h 2253130"/>
              <a:gd name="connsiteX17" fmla="*/ 1589741 w 1757082"/>
              <a:gd name="connsiteY17" fmla="*/ 1004047 h 2253130"/>
              <a:gd name="connsiteX18" fmla="*/ 1757082 w 1757082"/>
              <a:gd name="connsiteY18" fmla="*/ 812800 h 2253130"/>
              <a:gd name="connsiteX19" fmla="*/ 1583764 w 1757082"/>
              <a:gd name="connsiteY19" fmla="*/ 537883 h 2253130"/>
              <a:gd name="connsiteX20" fmla="*/ 1553882 w 1757082"/>
              <a:gd name="connsiteY20" fmla="*/ 256989 h 2253130"/>
              <a:gd name="connsiteX21" fmla="*/ 1087717 w 1757082"/>
              <a:gd name="connsiteY21" fmla="*/ 23906 h 2253130"/>
              <a:gd name="connsiteX22" fmla="*/ 717176 w 1757082"/>
              <a:gd name="connsiteY22" fmla="*/ 47812 h 2253130"/>
              <a:gd name="connsiteX23" fmla="*/ 513976 w 1757082"/>
              <a:gd name="connsiteY23" fmla="*/ 0 h 225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57082" h="2253130">
                <a:moveTo>
                  <a:pt x="513976" y="0"/>
                </a:moveTo>
                <a:lnTo>
                  <a:pt x="400423" y="1081742"/>
                </a:lnTo>
                <a:lnTo>
                  <a:pt x="472141" y="1296894"/>
                </a:lnTo>
                <a:lnTo>
                  <a:pt x="0" y="1344706"/>
                </a:lnTo>
                <a:lnTo>
                  <a:pt x="167341" y="1589742"/>
                </a:lnTo>
                <a:lnTo>
                  <a:pt x="245035" y="1392518"/>
                </a:lnTo>
                <a:lnTo>
                  <a:pt x="519953" y="1374589"/>
                </a:lnTo>
                <a:lnTo>
                  <a:pt x="352611" y="1858683"/>
                </a:lnTo>
                <a:lnTo>
                  <a:pt x="513976" y="2121647"/>
                </a:lnTo>
                <a:lnTo>
                  <a:pt x="866588" y="2253130"/>
                </a:lnTo>
                <a:lnTo>
                  <a:pt x="1129553" y="2145553"/>
                </a:lnTo>
                <a:lnTo>
                  <a:pt x="1249082" y="1870636"/>
                </a:lnTo>
                <a:lnTo>
                  <a:pt x="1141506" y="1715247"/>
                </a:lnTo>
                <a:lnTo>
                  <a:pt x="1267011" y="1404471"/>
                </a:lnTo>
                <a:lnTo>
                  <a:pt x="1284941" y="1267012"/>
                </a:lnTo>
                <a:lnTo>
                  <a:pt x="1416423" y="1302871"/>
                </a:lnTo>
                <a:lnTo>
                  <a:pt x="1577788" y="1183342"/>
                </a:lnTo>
                <a:lnTo>
                  <a:pt x="1589741" y="1004047"/>
                </a:lnTo>
                <a:lnTo>
                  <a:pt x="1757082" y="812800"/>
                </a:lnTo>
                <a:lnTo>
                  <a:pt x="1583764" y="537883"/>
                </a:lnTo>
                <a:lnTo>
                  <a:pt x="1553882" y="256989"/>
                </a:lnTo>
                <a:lnTo>
                  <a:pt x="1087717" y="23906"/>
                </a:lnTo>
                <a:lnTo>
                  <a:pt x="717176" y="47812"/>
                </a:lnTo>
                <a:lnTo>
                  <a:pt x="513976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Forma livre 18"/>
          <p:cNvSpPr/>
          <p:nvPr/>
        </p:nvSpPr>
        <p:spPr>
          <a:xfrm>
            <a:off x="2593788" y="2958353"/>
            <a:ext cx="1410447" cy="1541929"/>
          </a:xfrm>
          <a:custGeom>
            <a:avLst/>
            <a:gdLst>
              <a:gd name="connsiteX0" fmla="*/ 0 w 1410447"/>
              <a:gd name="connsiteY0" fmla="*/ 836706 h 1541929"/>
              <a:gd name="connsiteX1" fmla="*/ 466165 w 1410447"/>
              <a:gd name="connsiteY1" fmla="*/ 1087718 h 1541929"/>
              <a:gd name="connsiteX2" fmla="*/ 490071 w 1410447"/>
              <a:gd name="connsiteY2" fmla="*/ 1386541 h 1541929"/>
              <a:gd name="connsiteX3" fmla="*/ 615577 w 1410447"/>
              <a:gd name="connsiteY3" fmla="*/ 1541929 h 1541929"/>
              <a:gd name="connsiteX4" fmla="*/ 794871 w 1410447"/>
              <a:gd name="connsiteY4" fmla="*/ 1434353 h 1541929"/>
              <a:gd name="connsiteX5" fmla="*/ 764988 w 1410447"/>
              <a:gd name="connsiteY5" fmla="*/ 1320800 h 1541929"/>
              <a:gd name="connsiteX6" fmla="*/ 1308847 w 1410447"/>
              <a:gd name="connsiteY6" fmla="*/ 711200 h 1541929"/>
              <a:gd name="connsiteX7" fmla="*/ 1410447 w 1410447"/>
              <a:gd name="connsiteY7" fmla="*/ 669365 h 1541929"/>
              <a:gd name="connsiteX8" fmla="*/ 1075765 w 1410447"/>
              <a:gd name="connsiteY8" fmla="*/ 0 h 1541929"/>
              <a:gd name="connsiteX9" fmla="*/ 95624 w 1410447"/>
              <a:gd name="connsiteY9" fmla="*/ 143435 h 1541929"/>
              <a:gd name="connsiteX10" fmla="*/ 0 w 1410447"/>
              <a:gd name="connsiteY10" fmla="*/ 836706 h 154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0447" h="1541929">
                <a:moveTo>
                  <a:pt x="0" y="836706"/>
                </a:moveTo>
                <a:lnTo>
                  <a:pt x="466165" y="1087718"/>
                </a:lnTo>
                <a:lnTo>
                  <a:pt x="490071" y="1386541"/>
                </a:lnTo>
                <a:lnTo>
                  <a:pt x="615577" y="1541929"/>
                </a:lnTo>
                <a:lnTo>
                  <a:pt x="794871" y="1434353"/>
                </a:lnTo>
                <a:lnTo>
                  <a:pt x="764988" y="1320800"/>
                </a:lnTo>
                <a:lnTo>
                  <a:pt x="1308847" y="711200"/>
                </a:lnTo>
                <a:lnTo>
                  <a:pt x="1410447" y="669365"/>
                </a:lnTo>
                <a:lnTo>
                  <a:pt x="1075765" y="0"/>
                </a:lnTo>
                <a:lnTo>
                  <a:pt x="95624" y="143435"/>
                </a:lnTo>
                <a:lnTo>
                  <a:pt x="0" y="836706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Forma livre 19"/>
          <p:cNvSpPr/>
          <p:nvPr/>
        </p:nvSpPr>
        <p:spPr>
          <a:xfrm>
            <a:off x="4093882" y="2462306"/>
            <a:ext cx="770965" cy="1105647"/>
          </a:xfrm>
          <a:custGeom>
            <a:avLst/>
            <a:gdLst>
              <a:gd name="connsiteX0" fmla="*/ 149412 w 770965"/>
              <a:gd name="connsiteY0" fmla="*/ 382494 h 1105647"/>
              <a:gd name="connsiteX1" fmla="*/ 298824 w 770965"/>
              <a:gd name="connsiteY1" fmla="*/ 717176 h 1105647"/>
              <a:gd name="connsiteX2" fmla="*/ 239059 w 770965"/>
              <a:gd name="connsiteY2" fmla="*/ 1105647 h 1105647"/>
              <a:gd name="connsiteX3" fmla="*/ 693271 w 770965"/>
              <a:gd name="connsiteY3" fmla="*/ 1069788 h 1105647"/>
              <a:gd name="connsiteX4" fmla="*/ 525930 w 770965"/>
              <a:gd name="connsiteY4" fmla="*/ 866588 h 1105647"/>
              <a:gd name="connsiteX5" fmla="*/ 525930 w 770965"/>
              <a:gd name="connsiteY5" fmla="*/ 472141 h 1105647"/>
              <a:gd name="connsiteX6" fmla="*/ 770965 w 770965"/>
              <a:gd name="connsiteY6" fmla="*/ 185270 h 1105647"/>
              <a:gd name="connsiteX7" fmla="*/ 681318 w 770965"/>
              <a:gd name="connsiteY7" fmla="*/ 0 h 1105647"/>
              <a:gd name="connsiteX8" fmla="*/ 0 w 770965"/>
              <a:gd name="connsiteY8" fmla="*/ 143435 h 1105647"/>
              <a:gd name="connsiteX9" fmla="*/ 149412 w 770965"/>
              <a:gd name="connsiteY9" fmla="*/ 382494 h 11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965" h="1105647">
                <a:moveTo>
                  <a:pt x="149412" y="382494"/>
                </a:moveTo>
                <a:lnTo>
                  <a:pt x="298824" y="717176"/>
                </a:lnTo>
                <a:lnTo>
                  <a:pt x="239059" y="1105647"/>
                </a:lnTo>
                <a:lnTo>
                  <a:pt x="693271" y="1069788"/>
                </a:lnTo>
                <a:lnTo>
                  <a:pt x="525930" y="866588"/>
                </a:lnTo>
                <a:lnTo>
                  <a:pt x="525930" y="472141"/>
                </a:lnTo>
                <a:lnTo>
                  <a:pt x="770965" y="185270"/>
                </a:lnTo>
                <a:lnTo>
                  <a:pt x="681318" y="0"/>
                </a:lnTo>
                <a:lnTo>
                  <a:pt x="0" y="143435"/>
                </a:lnTo>
                <a:lnTo>
                  <a:pt x="149412" y="382494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Forma livre 21"/>
          <p:cNvSpPr/>
          <p:nvPr/>
        </p:nvSpPr>
        <p:spPr>
          <a:xfrm>
            <a:off x="4984376" y="2862729"/>
            <a:ext cx="818777" cy="1661459"/>
          </a:xfrm>
          <a:custGeom>
            <a:avLst/>
            <a:gdLst>
              <a:gd name="connsiteX0" fmla="*/ 669365 w 818777"/>
              <a:gd name="connsiteY0" fmla="*/ 1661459 h 1661459"/>
              <a:gd name="connsiteX1" fmla="*/ 358589 w 818777"/>
              <a:gd name="connsiteY1" fmla="*/ 1559859 h 1661459"/>
              <a:gd name="connsiteX2" fmla="*/ 310777 w 818777"/>
              <a:gd name="connsiteY2" fmla="*/ 1374589 h 1661459"/>
              <a:gd name="connsiteX3" fmla="*/ 23906 w 818777"/>
              <a:gd name="connsiteY3" fmla="*/ 1123577 h 1661459"/>
              <a:gd name="connsiteX4" fmla="*/ 0 w 818777"/>
              <a:gd name="connsiteY4" fmla="*/ 723153 h 1661459"/>
              <a:gd name="connsiteX5" fmla="*/ 47812 w 818777"/>
              <a:gd name="connsiteY5" fmla="*/ 256989 h 1661459"/>
              <a:gd name="connsiteX6" fmla="*/ 167342 w 818777"/>
              <a:gd name="connsiteY6" fmla="*/ 0 h 1661459"/>
              <a:gd name="connsiteX7" fmla="*/ 358589 w 818777"/>
              <a:gd name="connsiteY7" fmla="*/ 29883 h 1661459"/>
              <a:gd name="connsiteX8" fmla="*/ 209177 w 818777"/>
              <a:gd name="connsiteY8" fmla="*/ 460189 h 1661459"/>
              <a:gd name="connsiteX9" fmla="*/ 322730 w 818777"/>
              <a:gd name="connsiteY9" fmla="*/ 836706 h 1661459"/>
              <a:gd name="connsiteX10" fmla="*/ 418353 w 818777"/>
              <a:gd name="connsiteY10" fmla="*/ 992095 h 1661459"/>
              <a:gd name="connsiteX11" fmla="*/ 460189 w 818777"/>
              <a:gd name="connsiteY11" fmla="*/ 1320800 h 1661459"/>
              <a:gd name="connsiteX12" fmla="*/ 567765 w 818777"/>
              <a:gd name="connsiteY12" fmla="*/ 1219200 h 1661459"/>
              <a:gd name="connsiteX13" fmla="*/ 537883 w 818777"/>
              <a:gd name="connsiteY13" fmla="*/ 1021977 h 1661459"/>
              <a:gd name="connsiteX14" fmla="*/ 687295 w 818777"/>
              <a:gd name="connsiteY14" fmla="*/ 980142 h 1661459"/>
              <a:gd name="connsiteX15" fmla="*/ 759012 w 818777"/>
              <a:gd name="connsiteY15" fmla="*/ 1249083 h 1661459"/>
              <a:gd name="connsiteX16" fmla="*/ 818777 w 818777"/>
              <a:gd name="connsiteY16" fmla="*/ 1380565 h 1661459"/>
              <a:gd name="connsiteX17" fmla="*/ 669365 w 818777"/>
              <a:gd name="connsiteY17" fmla="*/ 1661459 h 166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8777" h="1661459">
                <a:moveTo>
                  <a:pt x="669365" y="1661459"/>
                </a:moveTo>
                <a:lnTo>
                  <a:pt x="358589" y="1559859"/>
                </a:lnTo>
                <a:lnTo>
                  <a:pt x="310777" y="1374589"/>
                </a:lnTo>
                <a:lnTo>
                  <a:pt x="23906" y="1123577"/>
                </a:lnTo>
                <a:lnTo>
                  <a:pt x="0" y="723153"/>
                </a:lnTo>
                <a:lnTo>
                  <a:pt x="47812" y="256989"/>
                </a:lnTo>
                <a:lnTo>
                  <a:pt x="167342" y="0"/>
                </a:lnTo>
                <a:lnTo>
                  <a:pt x="358589" y="29883"/>
                </a:lnTo>
                <a:lnTo>
                  <a:pt x="209177" y="460189"/>
                </a:lnTo>
                <a:lnTo>
                  <a:pt x="322730" y="836706"/>
                </a:lnTo>
                <a:lnTo>
                  <a:pt x="418353" y="992095"/>
                </a:lnTo>
                <a:lnTo>
                  <a:pt x="460189" y="1320800"/>
                </a:lnTo>
                <a:lnTo>
                  <a:pt x="567765" y="1219200"/>
                </a:lnTo>
                <a:lnTo>
                  <a:pt x="537883" y="1021977"/>
                </a:lnTo>
                <a:lnTo>
                  <a:pt x="687295" y="980142"/>
                </a:lnTo>
                <a:lnTo>
                  <a:pt x="759012" y="1249083"/>
                </a:lnTo>
                <a:lnTo>
                  <a:pt x="818777" y="1380565"/>
                </a:lnTo>
                <a:lnTo>
                  <a:pt x="669365" y="1661459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Forma livre 22"/>
          <p:cNvSpPr/>
          <p:nvPr/>
        </p:nvSpPr>
        <p:spPr>
          <a:xfrm>
            <a:off x="4625788" y="2342776"/>
            <a:ext cx="687294" cy="1165412"/>
          </a:xfrm>
          <a:custGeom>
            <a:avLst/>
            <a:gdLst>
              <a:gd name="connsiteX0" fmla="*/ 173318 w 687294"/>
              <a:gd name="connsiteY0" fmla="*/ 1165412 h 1165412"/>
              <a:gd name="connsiteX1" fmla="*/ 370541 w 687294"/>
              <a:gd name="connsiteY1" fmla="*/ 1153459 h 1165412"/>
              <a:gd name="connsiteX2" fmla="*/ 382494 w 687294"/>
              <a:gd name="connsiteY2" fmla="*/ 753036 h 1165412"/>
              <a:gd name="connsiteX3" fmla="*/ 519953 w 687294"/>
              <a:gd name="connsiteY3" fmla="*/ 537883 h 1165412"/>
              <a:gd name="connsiteX4" fmla="*/ 687294 w 687294"/>
              <a:gd name="connsiteY4" fmla="*/ 113553 h 1165412"/>
              <a:gd name="connsiteX5" fmla="*/ 645459 w 687294"/>
              <a:gd name="connsiteY5" fmla="*/ 0 h 1165412"/>
              <a:gd name="connsiteX6" fmla="*/ 424330 w 687294"/>
              <a:gd name="connsiteY6" fmla="*/ 209177 h 1165412"/>
              <a:gd name="connsiteX7" fmla="*/ 173318 w 687294"/>
              <a:gd name="connsiteY7" fmla="*/ 155389 h 1165412"/>
              <a:gd name="connsiteX8" fmla="*/ 245036 w 687294"/>
              <a:gd name="connsiteY8" fmla="*/ 292848 h 1165412"/>
              <a:gd name="connsiteX9" fmla="*/ 0 w 687294"/>
              <a:gd name="connsiteY9" fmla="*/ 597648 h 1165412"/>
              <a:gd name="connsiteX10" fmla="*/ 0 w 687294"/>
              <a:gd name="connsiteY10" fmla="*/ 914400 h 1165412"/>
              <a:gd name="connsiteX11" fmla="*/ 95624 w 687294"/>
              <a:gd name="connsiteY11" fmla="*/ 1123577 h 1165412"/>
              <a:gd name="connsiteX12" fmla="*/ 173318 w 687294"/>
              <a:gd name="connsiteY12" fmla="*/ 1165412 h 11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7294" h="1165412">
                <a:moveTo>
                  <a:pt x="173318" y="1165412"/>
                </a:moveTo>
                <a:lnTo>
                  <a:pt x="370541" y="1153459"/>
                </a:lnTo>
                <a:lnTo>
                  <a:pt x="382494" y="753036"/>
                </a:lnTo>
                <a:lnTo>
                  <a:pt x="519953" y="537883"/>
                </a:lnTo>
                <a:lnTo>
                  <a:pt x="687294" y="113553"/>
                </a:lnTo>
                <a:lnTo>
                  <a:pt x="645459" y="0"/>
                </a:lnTo>
                <a:lnTo>
                  <a:pt x="424330" y="209177"/>
                </a:lnTo>
                <a:lnTo>
                  <a:pt x="173318" y="155389"/>
                </a:lnTo>
                <a:lnTo>
                  <a:pt x="245036" y="292848"/>
                </a:lnTo>
                <a:lnTo>
                  <a:pt x="0" y="597648"/>
                </a:lnTo>
                <a:lnTo>
                  <a:pt x="0" y="914400"/>
                </a:lnTo>
                <a:lnTo>
                  <a:pt x="95624" y="1123577"/>
                </a:lnTo>
                <a:lnTo>
                  <a:pt x="173318" y="116541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Forma livre 23"/>
          <p:cNvSpPr/>
          <p:nvPr/>
        </p:nvSpPr>
        <p:spPr>
          <a:xfrm>
            <a:off x="3364753" y="2635624"/>
            <a:ext cx="1039906" cy="974164"/>
          </a:xfrm>
          <a:custGeom>
            <a:avLst/>
            <a:gdLst>
              <a:gd name="connsiteX0" fmla="*/ 627529 w 1039906"/>
              <a:gd name="connsiteY0" fmla="*/ 974164 h 974164"/>
              <a:gd name="connsiteX1" fmla="*/ 974165 w 1039906"/>
              <a:gd name="connsiteY1" fmla="*/ 944282 h 974164"/>
              <a:gd name="connsiteX2" fmla="*/ 1039906 w 1039906"/>
              <a:gd name="connsiteY2" fmla="*/ 519952 h 974164"/>
              <a:gd name="connsiteX3" fmla="*/ 753035 w 1039906"/>
              <a:gd name="connsiteY3" fmla="*/ 0 h 974164"/>
              <a:gd name="connsiteX4" fmla="*/ 0 w 1039906"/>
              <a:gd name="connsiteY4" fmla="*/ 233082 h 974164"/>
              <a:gd name="connsiteX5" fmla="*/ 35859 w 1039906"/>
              <a:gd name="connsiteY5" fmla="*/ 370541 h 974164"/>
              <a:gd name="connsiteX6" fmla="*/ 304800 w 1039906"/>
              <a:gd name="connsiteY6" fmla="*/ 310776 h 974164"/>
              <a:gd name="connsiteX7" fmla="*/ 627529 w 1039906"/>
              <a:gd name="connsiteY7" fmla="*/ 974164 h 97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906" h="974164">
                <a:moveTo>
                  <a:pt x="627529" y="974164"/>
                </a:moveTo>
                <a:lnTo>
                  <a:pt x="974165" y="944282"/>
                </a:lnTo>
                <a:lnTo>
                  <a:pt x="1039906" y="519952"/>
                </a:lnTo>
                <a:lnTo>
                  <a:pt x="753035" y="0"/>
                </a:lnTo>
                <a:lnTo>
                  <a:pt x="0" y="233082"/>
                </a:lnTo>
                <a:lnTo>
                  <a:pt x="35859" y="370541"/>
                </a:lnTo>
                <a:lnTo>
                  <a:pt x="304800" y="310776"/>
                </a:lnTo>
                <a:lnTo>
                  <a:pt x="627529" y="97416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Forma livre 24"/>
          <p:cNvSpPr/>
          <p:nvPr/>
        </p:nvSpPr>
        <p:spPr>
          <a:xfrm>
            <a:off x="3370729" y="1631576"/>
            <a:ext cx="2611718" cy="1249083"/>
          </a:xfrm>
          <a:custGeom>
            <a:avLst/>
            <a:gdLst>
              <a:gd name="connsiteX0" fmla="*/ 2528047 w 2611718"/>
              <a:gd name="connsiteY0" fmla="*/ 191248 h 1249083"/>
              <a:gd name="connsiteX1" fmla="*/ 2049930 w 2611718"/>
              <a:gd name="connsiteY1" fmla="*/ 149412 h 1249083"/>
              <a:gd name="connsiteX2" fmla="*/ 1374589 w 2611718"/>
              <a:gd name="connsiteY2" fmla="*/ 0 h 1249083"/>
              <a:gd name="connsiteX3" fmla="*/ 1105647 w 2611718"/>
              <a:gd name="connsiteY3" fmla="*/ 484095 h 1249083"/>
              <a:gd name="connsiteX4" fmla="*/ 227106 w 2611718"/>
              <a:gd name="connsiteY4" fmla="*/ 753036 h 1249083"/>
              <a:gd name="connsiteX5" fmla="*/ 0 w 2611718"/>
              <a:gd name="connsiteY5" fmla="*/ 938306 h 1249083"/>
              <a:gd name="connsiteX6" fmla="*/ 41836 w 2611718"/>
              <a:gd name="connsiteY6" fmla="*/ 1219200 h 1249083"/>
              <a:gd name="connsiteX7" fmla="*/ 747059 w 2611718"/>
              <a:gd name="connsiteY7" fmla="*/ 986118 h 1249083"/>
              <a:gd name="connsiteX8" fmla="*/ 1392518 w 2611718"/>
              <a:gd name="connsiteY8" fmla="*/ 818777 h 1249083"/>
              <a:gd name="connsiteX9" fmla="*/ 1440330 w 2611718"/>
              <a:gd name="connsiteY9" fmla="*/ 896471 h 1249083"/>
              <a:gd name="connsiteX10" fmla="*/ 1529977 w 2611718"/>
              <a:gd name="connsiteY10" fmla="*/ 854636 h 1249083"/>
              <a:gd name="connsiteX11" fmla="*/ 1685365 w 2611718"/>
              <a:gd name="connsiteY11" fmla="*/ 920377 h 1249083"/>
              <a:gd name="connsiteX12" fmla="*/ 1810871 w 2611718"/>
              <a:gd name="connsiteY12" fmla="*/ 764989 h 1249083"/>
              <a:gd name="connsiteX13" fmla="*/ 1918447 w 2611718"/>
              <a:gd name="connsiteY13" fmla="*/ 747059 h 1249083"/>
              <a:gd name="connsiteX14" fmla="*/ 1948330 w 2611718"/>
              <a:gd name="connsiteY14" fmla="*/ 866589 h 1249083"/>
              <a:gd name="connsiteX15" fmla="*/ 1804895 w 2611718"/>
              <a:gd name="connsiteY15" fmla="*/ 1219200 h 1249083"/>
              <a:gd name="connsiteX16" fmla="*/ 1882589 w 2611718"/>
              <a:gd name="connsiteY16" fmla="*/ 1249083 h 1249083"/>
              <a:gd name="connsiteX17" fmla="*/ 1960283 w 2611718"/>
              <a:gd name="connsiteY17" fmla="*/ 1249083 h 1249083"/>
              <a:gd name="connsiteX18" fmla="*/ 2342777 w 2611718"/>
              <a:gd name="connsiteY18" fmla="*/ 1219200 h 1249083"/>
              <a:gd name="connsiteX19" fmla="*/ 2486212 w 2611718"/>
              <a:gd name="connsiteY19" fmla="*/ 1117600 h 1249083"/>
              <a:gd name="connsiteX20" fmla="*/ 1996142 w 2611718"/>
              <a:gd name="connsiteY20" fmla="*/ 800848 h 1249083"/>
              <a:gd name="connsiteX21" fmla="*/ 2211295 w 2611718"/>
              <a:gd name="connsiteY21" fmla="*/ 645459 h 1249083"/>
              <a:gd name="connsiteX22" fmla="*/ 2551953 w 2611718"/>
              <a:gd name="connsiteY22" fmla="*/ 621553 h 1249083"/>
              <a:gd name="connsiteX23" fmla="*/ 2611718 w 2611718"/>
              <a:gd name="connsiteY23" fmla="*/ 340659 h 1249083"/>
              <a:gd name="connsiteX24" fmla="*/ 2528047 w 2611718"/>
              <a:gd name="connsiteY24" fmla="*/ 191248 h 124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11718" h="1249083">
                <a:moveTo>
                  <a:pt x="2528047" y="191248"/>
                </a:moveTo>
                <a:lnTo>
                  <a:pt x="2049930" y="149412"/>
                </a:lnTo>
                <a:lnTo>
                  <a:pt x="1374589" y="0"/>
                </a:lnTo>
                <a:lnTo>
                  <a:pt x="1105647" y="484095"/>
                </a:lnTo>
                <a:lnTo>
                  <a:pt x="227106" y="753036"/>
                </a:lnTo>
                <a:lnTo>
                  <a:pt x="0" y="938306"/>
                </a:lnTo>
                <a:lnTo>
                  <a:pt x="41836" y="1219200"/>
                </a:lnTo>
                <a:lnTo>
                  <a:pt x="747059" y="986118"/>
                </a:lnTo>
                <a:lnTo>
                  <a:pt x="1392518" y="818777"/>
                </a:lnTo>
                <a:lnTo>
                  <a:pt x="1440330" y="896471"/>
                </a:lnTo>
                <a:lnTo>
                  <a:pt x="1529977" y="854636"/>
                </a:lnTo>
                <a:lnTo>
                  <a:pt x="1685365" y="920377"/>
                </a:lnTo>
                <a:lnTo>
                  <a:pt x="1810871" y="764989"/>
                </a:lnTo>
                <a:lnTo>
                  <a:pt x="1918447" y="747059"/>
                </a:lnTo>
                <a:lnTo>
                  <a:pt x="1948330" y="866589"/>
                </a:lnTo>
                <a:lnTo>
                  <a:pt x="1804895" y="1219200"/>
                </a:lnTo>
                <a:lnTo>
                  <a:pt x="1882589" y="1249083"/>
                </a:lnTo>
                <a:lnTo>
                  <a:pt x="1960283" y="1249083"/>
                </a:lnTo>
                <a:lnTo>
                  <a:pt x="2342777" y="1219200"/>
                </a:lnTo>
                <a:lnTo>
                  <a:pt x="2486212" y="1117600"/>
                </a:lnTo>
                <a:lnTo>
                  <a:pt x="1996142" y="800848"/>
                </a:lnTo>
                <a:lnTo>
                  <a:pt x="2211295" y="645459"/>
                </a:lnTo>
                <a:lnTo>
                  <a:pt x="2551953" y="621553"/>
                </a:lnTo>
                <a:lnTo>
                  <a:pt x="2611718" y="340659"/>
                </a:lnTo>
                <a:lnTo>
                  <a:pt x="2528047" y="191248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Forma livre 25"/>
          <p:cNvSpPr/>
          <p:nvPr/>
        </p:nvSpPr>
        <p:spPr>
          <a:xfrm>
            <a:off x="3992282" y="4225365"/>
            <a:ext cx="274918" cy="770964"/>
          </a:xfrm>
          <a:custGeom>
            <a:avLst/>
            <a:gdLst>
              <a:gd name="connsiteX0" fmla="*/ 119530 w 274918"/>
              <a:gd name="connsiteY0" fmla="*/ 770964 h 770964"/>
              <a:gd name="connsiteX1" fmla="*/ 0 w 274918"/>
              <a:gd name="connsiteY1" fmla="*/ 167341 h 770964"/>
              <a:gd name="connsiteX2" fmla="*/ 167342 w 274918"/>
              <a:gd name="connsiteY2" fmla="*/ 0 h 770964"/>
              <a:gd name="connsiteX3" fmla="*/ 274918 w 274918"/>
              <a:gd name="connsiteY3" fmla="*/ 609600 h 770964"/>
              <a:gd name="connsiteX4" fmla="*/ 119530 w 274918"/>
              <a:gd name="connsiteY4" fmla="*/ 770964 h 77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918" h="770964">
                <a:moveTo>
                  <a:pt x="119530" y="770964"/>
                </a:moveTo>
                <a:lnTo>
                  <a:pt x="0" y="167341"/>
                </a:lnTo>
                <a:lnTo>
                  <a:pt x="167342" y="0"/>
                </a:lnTo>
                <a:lnTo>
                  <a:pt x="274918" y="609600"/>
                </a:lnTo>
                <a:lnTo>
                  <a:pt x="119530" y="770964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Forma livre 26"/>
          <p:cNvSpPr/>
          <p:nvPr/>
        </p:nvSpPr>
        <p:spPr>
          <a:xfrm>
            <a:off x="1356659" y="5133788"/>
            <a:ext cx="645459" cy="316753"/>
          </a:xfrm>
          <a:custGeom>
            <a:avLst/>
            <a:gdLst>
              <a:gd name="connsiteX0" fmla="*/ 137459 w 645459"/>
              <a:gd name="connsiteY0" fmla="*/ 0 h 316753"/>
              <a:gd name="connsiteX1" fmla="*/ 0 w 645459"/>
              <a:gd name="connsiteY1" fmla="*/ 5977 h 316753"/>
              <a:gd name="connsiteX2" fmla="*/ 41835 w 645459"/>
              <a:gd name="connsiteY2" fmla="*/ 274918 h 316753"/>
              <a:gd name="connsiteX3" fmla="*/ 573741 w 645459"/>
              <a:gd name="connsiteY3" fmla="*/ 316753 h 316753"/>
              <a:gd name="connsiteX4" fmla="*/ 645459 w 645459"/>
              <a:gd name="connsiteY4" fmla="*/ 11953 h 316753"/>
              <a:gd name="connsiteX5" fmla="*/ 376517 w 645459"/>
              <a:gd name="connsiteY5" fmla="*/ 59765 h 316753"/>
              <a:gd name="connsiteX6" fmla="*/ 310776 w 645459"/>
              <a:gd name="connsiteY6" fmla="*/ 245036 h 316753"/>
              <a:gd name="connsiteX7" fmla="*/ 137459 w 645459"/>
              <a:gd name="connsiteY7" fmla="*/ 0 h 3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459" h="316753">
                <a:moveTo>
                  <a:pt x="137459" y="0"/>
                </a:moveTo>
                <a:lnTo>
                  <a:pt x="0" y="5977"/>
                </a:lnTo>
                <a:lnTo>
                  <a:pt x="41835" y="274918"/>
                </a:lnTo>
                <a:lnTo>
                  <a:pt x="573741" y="316753"/>
                </a:lnTo>
                <a:lnTo>
                  <a:pt x="645459" y="11953"/>
                </a:lnTo>
                <a:lnTo>
                  <a:pt x="376517" y="59765"/>
                </a:lnTo>
                <a:lnTo>
                  <a:pt x="310776" y="245036"/>
                </a:lnTo>
                <a:lnTo>
                  <a:pt x="137459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90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half" idx="2"/>
          </p:nvPr>
        </p:nvSpPr>
        <p:spPr>
          <a:xfrm>
            <a:off x="609600" y="1393533"/>
            <a:ext cx="3923996" cy="2381111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Pontos Fortes</a:t>
            </a:r>
          </a:p>
          <a:p>
            <a:pPr lvl="1" algn="just"/>
            <a:r>
              <a:rPr lang="pt-PT" dirty="0">
                <a:solidFill>
                  <a:srgbClr val="003366"/>
                </a:solidFill>
              </a:rPr>
              <a:t>Compromisso do Governador Provincial</a:t>
            </a:r>
          </a:p>
          <a:p>
            <a:pPr lvl="1" algn="just"/>
            <a:r>
              <a:rPr lang="pt-PT" dirty="0">
                <a:solidFill>
                  <a:srgbClr val="003366"/>
                </a:solidFill>
              </a:rPr>
              <a:t>Compromisso da Administração</a:t>
            </a:r>
          </a:p>
          <a:p>
            <a:pPr lvl="1" algn="just"/>
            <a:r>
              <a:rPr lang="pt-PT" dirty="0">
                <a:solidFill>
                  <a:srgbClr val="003366"/>
                </a:solidFill>
              </a:rPr>
              <a:t>Apoio da AT</a:t>
            </a:r>
          </a:p>
          <a:p>
            <a:pPr lvl="1" algn="just"/>
            <a:r>
              <a:rPr lang="pt-PT" dirty="0">
                <a:solidFill>
                  <a:srgbClr val="003366"/>
                </a:solidFill>
              </a:rPr>
              <a:t>Existência de tarifário </a:t>
            </a:r>
            <a:r>
              <a:rPr lang="pt-PT" dirty="0" smtClean="0">
                <a:solidFill>
                  <a:srgbClr val="003366"/>
                </a:solidFill>
              </a:rPr>
              <a:t>aprovado</a:t>
            </a:r>
          </a:p>
          <a:p>
            <a:pPr lvl="1" algn="just"/>
            <a:r>
              <a:rPr lang="pt-PT" dirty="0" smtClean="0">
                <a:solidFill>
                  <a:srgbClr val="003366"/>
                </a:solidFill>
              </a:rPr>
              <a:t>Instrumentos legais e de gestão produzidos</a:t>
            </a:r>
          </a:p>
          <a:p>
            <a:pPr lvl="1" algn="just"/>
            <a:r>
              <a:rPr lang="pt-PT" dirty="0" smtClean="0">
                <a:solidFill>
                  <a:srgbClr val="003366"/>
                </a:solidFill>
              </a:rPr>
              <a:t>Afectação de pessoal administrativo e técnico vinculado à DPEA</a:t>
            </a:r>
          </a:p>
          <a:p>
            <a:pPr lvl="1" algn="just"/>
            <a:r>
              <a:rPr lang="pt-PT" dirty="0">
                <a:solidFill>
                  <a:srgbClr val="003366"/>
                </a:solidFill>
              </a:rPr>
              <a:t>F</a:t>
            </a:r>
            <a:r>
              <a:rPr lang="pt-PT" dirty="0" smtClean="0">
                <a:solidFill>
                  <a:srgbClr val="003366"/>
                </a:solidFill>
              </a:rPr>
              <a:t>acturação e clientes</a:t>
            </a:r>
            <a:endParaRPr lang="pt-PT" dirty="0">
              <a:solidFill>
                <a:srgbClr val="003366"/>
              </a:solidFill>
            </a:endParaRPr>
          </a:p>
          <a:p>
            <a:pPr lvl="1"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4</a:t>
            </a:r>
            <a:r>
              <a:rPr lang="pt-PT" dirty="0" smtClean="0"/>
              <a:t>. Análise SWOT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6E98E2-B32D-4EEB-A004-ACDD47FCD9A1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Marcador de Posição de Conteúdo 1"/>
          <p:cNvSpPr txBox="1">
            <a:spLocks/>
          </p:cNvSpPr>
          <p:nvPr/>
        </p:nvSpPr>
        <p:spPr bwMode="auto">
          <a:xfrm>
            <a:off x="4949364" y="1393535"/>
            <a:ext cx="3923996" cy="272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179388" indent="-1793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9E9F"/>
              </a:buClr>
              <a:buSzPct val="70000"/>
              <a:buFontTx/>
              <a:buBlip>
                <a:blip r:embed="rId2"/>
              </a:buBlip>
              <a:defRPr lang="fr-FR"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0850" indent="-1793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Pct val="70000"/>
              <a:buFontTx/>
              <a:buBlip>
                <a:blip r:embed="rId3"/>
              </a:buBlip>
              <a:defRPr lang="fr-FR" sz="1400" b="0" i="1" kern="1200">
                <a:solidFill>
                  <a:srgbClr val="E2001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31825" indent="-1809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Pct val="50000"/>
              <a:buFontTx/>
              <a:buBlip>
                <a:blip r:embed="rId3"/>
              </a:buBlip>
              <a:defRPr lang="fr-FR" sz="11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FR"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dirty="0" smtClean="0"/>
              <a:t>Pontos Fracos</a:t>
            </a:r>
          </a:p>
          <a:p>
            <a:pPr lvl="1" algn="just"/>
            <a:r>
              <a:rPr lang="pt-PT" sz="1500" dirty="0" smtClean="0">
                <a:solidFill>
                  <a:srgbClr val="003366"/>
                </a:solidFill>
              </a:rPr>
              <a:t>Falta </a:t>
            </a:r>
            <a:r>
              <a:rPr lang="pt-PT" sz="1500" dirty="0">
                <a:solidFill>
                  <a:srgbClr val="003366"/>
                </a:solidFill>
              </a:rPr>
              <a:t>de capital</a:t>
            </a:r>
          </a:p>
          <a:p>
            <a:pPr lvl="1" algn="just"/>
            <a:r>
              <a:rPr lang="pt-PT" sz="1500" dirty="0" smtClean="0">
                <a:solidFill>
                  <a:srgbClr val="003366"/>
                </a:solidFill>
              </a:rPr>
              <a:t>Sustentabilidade económica da Empresa</a:t>
            </a:r>
            <a:endParaRPr lang="pt-PT" sz="1500" dirty="0">
              <a:solidFill>
                <a:srgbClr val="003366"/>
              </a:solidFill>
            </a:endParaRPr>
          </a:p>
          <a:p>
            <a:pPr lvl="1" algn="just"/>
            <a:r>
              <a:rPr lang="pt-PT" sz="1500" dirty="0" smtClean="0">
                <a:solidFill>
                  <a:srgbClr val="003366"/>
                </a:solidFill>
              </a:rPr>
              <a:t>Falta </a:t>
            </a:r>
            <a:r>
              <a:rPr lang="pt-PT" sz="1500" dirty="0">
                <a:solidFill>
                  <a:srgbClr val="003366"/>
                </a:solidFill>
              </a:rPr>
              <a:t>de instalações</a:t>
            </a:r>
          </a:p>
          <a:p>
            <a:pPr lvl="1" algn="just"/>
            <a:r>
              <a:rPr lang="pt-PT" sz="1500" dirty="0">
                <a:solidFill>
                  <a:srgbClr val="003366"/>
                </a:solidFill>
              </a:rPr>
              <a:t>Falta de </a:t>
            </a:r>
            <a:r>
              <a:rPr lang="pt-PT" sz="1500" dirty="0" smtClean="0">
                <a:solidFill>
                  <a:srgbClr val="003366"/>
                </a:solidFill>
              </a:rPr>
              <a:t>pessoal qualificado</a:t>
            </a:r>
            <a:endParaRPr lang="pt-PT" sz="1500" dirty="0">
              <a:solidFill>
                <a:srgbClr val="003366"/>
              </a:solidFill>
            </a:endParaRPr>
          </a:p>
          <a:p>
            <a:pPr lvl="1" algn="just"/>
            <a:r>
              <a:rPr lang="pt-PT" sz="1500" dirty="0">
                <a:solidFill>
                  <a:srgbClr val="003366"/>
                </a:solidFill>
              </a:rPr>
              <a:t>Falta de meios técnicos</a:t>
            </a:r>
          </a:p>
          <a:p>
            <a:pPr lvl="1" algn="just"/>
            <a:r>
              <a:rPr lang="pt-PT" sz="1500" dirty="0" smtClean="0">
                <a:solidFill>
                  <a:srgbClr val="003366"/>
                </a:solidFill>
              </a:rPr>
              <a:t>Capacidade </a:t>
            </a:r>
            <a:r>
              <a:rPr lang="pt-PT" sz="1500" dirty="0">
                <a:solidFill>
                  <a:srgbClr val="003366"/>
                </a:solidFill>
              </a:rPr>
              <a:t>de abastecimento </a:t>
            </a:r>
            <a:r>
              <a:rPr lang="pt-PT" sz="1500" dirty="0" smtClean="0">
                <a:solidFill>
                  <a:srgbClr val="003366"/>
                </a:solidFill>
              </a:rPr>
              <a:t>actual e suas implicações técnicas e económicas</a:t>
            </a:r>
          </a:p>
          <a:p>
            <a:pPr lvl="1" algn="just"/>
            <a:r>
              <a:rPr lang="pt-PT" sz="1500" dirty="0" smtClean="0">
                <a:solidFill>
                  <a:srgbClr val="003366"/>
                </a:solidFill>
              </a:rPr>
              <a:t>Aumento da área de abastecimento</a:t>
            </a:r>
          </a:p>
          <a:p>
            <a:pPr lvl="1" algn="just"/>
            <a:r>
              <a:rPr lang="pt-PT" sz="1500" dirty="0" smtClean="0">
                <a:solidFill>
                  <a:srgbClr val="003366"/>
                </a:solidFill>
              </a:rPr>
              <a:t>Qualidade de água bruta - calcário</a:t>
            </a:r>
            <a:endParaRPr lang="pt-PT" sz="1500" dirty="0">
              <a:solidFill>
                <a:srgbClr val="003366"/>
              </a:solidFill>
            </a:endParaRPr>
          </a:p>
          <a:p>
            <a:pPr lvl="1" algn="just"/>
            <a:r>
              <a:rPr lang="pt-PT" sz="1500" dirty="0" smtClean="0">
                <a:solidFill>
                  <a:srgbClr val="003366"/>
                </a:solidFill>
              </a:rPr>
              <a:t>Ausência </a:t>
            </a:r>
            <a:r>
              <a:rPr lang="pt-PT" sz="1500" dirty="0">
                <a:solidFill>
                  <a:srgbClr val="003366"/>
                </a:solidFill>
              </a:rPr>
              <a:t>de Saneamento</a:t>
            </a:r>
          </a:p>
          <a:p>
            <a:pPr lvl="1"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/>
          </a:p>
        </p:txBody>
      </p:sp>
      <p:sp>
        <p:nvSpPr>
          <p:cNvPr id="6" name="Marcador de Posição de Conteúdo 1"/>
          <p:cNvSpPr txBox="1">
            <a:spLocks/>
          </p:cNvSpPr>
          <p:nvPr/>
        </p:nvSpPr>
        <p:spPr bwMode="auto">
          <a:xfrm>
            <a:off x="609599" y="4389126"/>
            <a:ext cx="3923996" cy="211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9388" indent="-1793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9E9F"/>
              </a:buClr>
              <a:buSzPct val="70000"/>
              <a:buFontTx/>
              <a:buBlip>
                <a:blip r:embed="rId2"/>
              </a:buBlip>
              <a:defRPr lang="fr-FR"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0850" indent="-1793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Pct val="70000"/>
              <a:buFontTx/>
              <a:buBlip>
                <a:blip r:embed="rId3"/>
              </a:buBlip>
              <a:defRPr lang="fr-FR" sz="1400" b="0" i="1" kern="1200">
                <a:solidFill>
                  <a:srgbClr val="E2001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31825" indent="-1809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Pct val="50000"/>
              <a:buFontTx/>
              <a:buBlip>
                <a:blip r:embed="rId3"/>
              </a:buBlip>
              <a:defRPr lang="fr-FR" sz="11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FR"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dirty="0" smtClean="0"/>
              <a:t>Oportunidades</a:t>
            </a:r>
          </a:p>
          <a:p>
            <a:pPr lvl="1" algn="just">
              <a:lnSpc>
                <a:spcPct val="80000"/>
              </a:lnSpc>
            </a:pPr>
            <a:r>
              <a:rPr lang="pt-PT" dirty="0">
                <a:solidFill>
                  <a:srgbClr val="003366"/>
                </a:solidFill>
              </a:rPr>
              <a:t>Potencial de </a:t>
            </a:r>
            <a:r>
              <a:rPr lang="pt-PT" dirty="0" smtClean="0">
                <a:solidFill>
                  <a:srgbClr val="003366"/>
                </a:solidFill>
              </a:rPr>
              <a:t>crescimento de clientes</a:t>
            </a:r>
            <a:endParaRPr lang="pt-PT" dirty="0">
              <a:solidFill>
                <a:srgbClr val="003366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pt-PT" dirty="0" smtClean="0">
                <a:solidFill>
                  <a:srgbClr val="003366"/>
                </a:solidFill>
              </a:rPr>
              <a:t>Novos subsistemas de outras </a:t>
            </a:r>
            <a:r>
              <a:rPr lang="pt-PT" dirty="0">
                <a:solidFill>
                  <a:srgbClr val="003366"/>
                </a:solidFill>
              </a:rPr>
              <a:t>localidades</a:t>
            </a:r>
          </a:p>
          <a:p>
            <a:pPr lvl="1" algn="just">
              <a:lnSpc>
                <a:spcPct val="80000"/>
              </a:lnSpc>
            </a:pPr>
            <a:r>
              <a:rPr lang="pt-PT" dirty="0" smtClean="0">
                <a:solidFill>
                  <a:srgbClr val="003366"/>
                </a:solidFill>
              </a:rPr>
              <a:t>Potencial de produção de água de Lucala e Monte Redondo</a:t>
            </a:r>
          </a:p>
          <a:p>
            <a:pPr lvl="1" algn="just">
              <a:lnSpc>
                <a:spcPct val="80000"/>
              </a:lnSpc>
            </a:pPr>
            <a:r>
              <a:rPr lang="pt-PT" dirty="0">
                <a:solidFill>
                  <a:srgbClr val="003366"/>
                </a:solidFill>
              </a:rPr>
              <a:t>A</a:t>
            </a:r>
            <a:r>
              <a:rPr lang="pt-PT" dirty="0" smtClean="0">
                <a:solidFill>
                  <a:srgbClr val="003366"/>
                </a:solidFill>
              </a:rPr>
              <a:t>fectação de novos trabalhadores</a:t>
            </a:r>
          </a:p>
          <a:p>
            <a:pPr lvl="1" algn="just">
              <a:lnSpc>
                <a:spcPct val="80000"/>
              </a:lnSpc>
            </a:pPr>
            <a:r>
              <a:rPr lang="pt-PT" dirty="0" smtClean="0">
                <a:solidFill>
                  <a:srgbClr val="003366"/>
                </a:solidFill>
              </a:rPr>
              <a:t>Limitar o número de trabalhadores</a:t>
            </a:r>
            <a:endParaRPr lang="pt-PT" dirty="0">
              <a:solidFill>
                <a:srgbClr val="003366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pt-PT" dirty="0">
                <a:solidFill>
                  <a:srgbClr val="003366"/>
                </a:solidFill>
              </a:rPr>
              <a:t>Saneamento de Águas Residuais</a:t>
            </a:r>
          </a:p>
          <a:p>
            <a:pPr lvl="1"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/>
          </a:p>
        </p:txBody>
      </p:sp>
      <p:sp>
        <p:nvSpPr>
          <p:cNvPr id="7" name="Marcador de Posição de Conteúdo 1"/>
          <p:cNvSpPr txBox="1">
            <a:spLocks/>
          </p:cNvSpPr>
          <p:nvPr/>
        </p:nvSpPr>
        <p:spPr bwMode="auto">
          <a:xfrm>
            <a:off x="4994455" y="4350721"/>
            <a:ext cx="3923996" cy="211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179388" indent="-1793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9E9F"/>
              </a:buClr>
              <a:buSzPct val="70000"/>
              <a:buFontTx/>
              <a:buBlip>
                <a:blip r:embed="rId2"/>
              </a:buBlip>
              <a:defRPr lang="fr-FR"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0850" indent="-1793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Pct val="70000"/>
              <a:buFontTx/>
              <a:buBlip>
                <a:blip r:embed="rId3"/>
              </a:buBlip>
              <a:defRPr lang="fr-FR" sz="1400" b="0" i="1" kern="1200">
                <a:solidFill>
                  <a:srgbClr val="E2001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31825" indent="-1809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Pct val="50000"/>
              <a:buFontTx/>
              <a:buBlip>
                <a:blip r:embed="rId3"/>
              </a:buBlip>
              <a:defRPr lang="fr-FR" sz="11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FR"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dirty="0" smtClean="0"/>
              <a:t>Ameaças</a:t>
            </a:r>
          </a:p>
          <a:p>
            <a:pPr lvl="1" algn="just">
              <a:lnSpc>
                <a:spcPct val="80000"/>
              </a:lnSpc>
            </a:pPr>
            <a:r>
              <a:rPr lang="pt-PT" dirty="0" smtClean="0">
                <a:solidFill>
                  <a:srgbClr val="003366"/>
                </a:solidFill>
              </a:rPr>
              <a:t>Dificuldade de encontrar RH Qualificados (SIG, Contabilidade, RH, Engenharia, …)</a:t>
            </a:r>
            <a:endParaRPr lang="pt-PT" dirty="0">
              <a:solidFill>
                <a:srgbClr val="003366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pt-PT" dirty="0">
                <a:solidFill>
                  <a:srgbClr val="003366"/>
                </a:solidFill>
              </a:rPr>
              <a:t>Equilíbrio económico da </a:t>
            </a:r>
            <a:r>
              <a:rPr lang="pt-PT" dirty="0" smtClean="0">
                <a:solidFill>
                  <a:srgbClr val="003366"/>
                </a:solidFill>
              </a:rPr>
              <a:t>empresa</a:t>
            </a:r>
          </a:p>
          <a:p>
            <a:pPr lvl="1" algn="just">
              <a:lnSpc>
                <a:spcPct val="80000"/>
              </a:lnSpc>
            </a:pPr>
            <a:r>
              <a:rPr lang="pt-PT" dirty="0" smtClean="0">
                <a:solidFill>
                  <a:srgbClr val="003366"/>
                </a:solidFill>
              </a:rPr>
              <a:t>Crescimento populacional acelerado</a:t>
            </a:r>
          </a:p>
          <a:p>
            <a:pPr lvl="1" algn="just">
              <a:lnSpc>
                <a:spcPct val="80000"/>
              </a:lnSpc>
            </a:pPr>
            <a:r>
              <a:rPr lang="pt-PT" dirty="0" smtClean="0">
                <a:solidFill>
                  <a:srgbClr val="003366"/>
                </a:solidFill>
              </a:rPr>
              <a:t>Capacidade de produção de água</a:t>
            </a:r>
          </a:p>
          <a:p>
            <a:pPr lvl="1" algn="just">
              <a:lnSpc>
                <a:spcPct val="80000"/>
              </a:lnSpc>
            </a:pPr>
            <a:r>
              <a:rPr lang="pt-PT" dirty="0" smtClean="0">
                <a:solidFill>
                  <a:srgbClr val="003366"/>
                </a:solidFill>
              </a:rPr>
              <a:t>Danos causados na rede de abastecimento</a:t>
            </a:r>
          </a:p>
          <a:p>
            <a:pPr lvl="1" algn="just">
              <a:lnSpc>
                <a:spcPct val="80000"/>
              </a:lnSpc>
            </a:pPr>
            <a:r>
              <a:rPr lang="pt-PT" dirty="0" smtClean="0">
                <a:solidFill>
                  <a:srgbClr val="003366"/>
                </a:solidFill>
              </a:rPr>
              <a:t>Qualidade de água produzida</a:t>
            </a:r>
          </a:p>
          <a:p>
            <a:pPr lvl="1" algn="just">
              <a:lnSpc>
                <a:spcPct val="80000"/>
              </a:lnSpc>
            </a:pPr>
            <a:r>
              <a:rPr lang="pt-PT" dirty="0" smtClean="0">
                <a:solidFill>
                  <a:srgbClr val="003366"/>
                </a:solidFill>
              </a:rPr>
              <a:t>Ausência de Saneamento de </a:t>
            </a:r>
            <a:r>
              <a:rPr lang="pt-PT" dirty="0">
                <a:solidFill>
                  <a:srgbClr val="003366"/>
                </a:solidFill>
              </a:rPr>
              <a:t>Á</a:t>
            </a:r>
            <a:r>
              <a:rPr lang="pt-PT" dirty="0" smtClean="0">
                <a:solidFill>
                  <a:srgbClr val="003366"/>
                </a:solidFill>
              </a:rPr>
              <a:t>guas Residuais =&gt; epidemias, doenças</a:t>
            </a:r>
          </a:p>
          <a:p>
            <a:pPr lvl="1" algn="just">
              <a:lnSpc>
                <a:spcPct val="80000"/>
              </a:lnSpc>
            </a:pPr>
            <a:endParaRPr lang="pt-PT" dirty="0" smtClean="0">
              <a:solidFill>
                <a:srgbClr val="003366"/>
              </a:solidFill>
            </a:endParaRPr>
          </a:p>
          <a:p>
            <a:pPr lvl="1" algn="just">
              <a:lnSpc>
                <a:spcPct val="80000"/>
              </a:lnSpc>
            </a:pPr>
            <a:endParaRPr lang="pt-PT" dirty="0">
              <a:solidFill>
                <a:srgbClr val="003366"/>
              </a:solidFill>
            </a:endParaRPr>
          </a:p>
          <a:p>
            <a:pPr lvl="1" algn="just">
              <a:lnSpc>
                <a:spcPct val="80000"/>
              </a:lnSpc>
            </a:pPr>
            <a:endParaRPr lang="pt-PT" dirty="0">
              <a:solidFill>
                <a:srgbClr val="003366"/>
              </a:solidFill>
            </a:endParaRPr>
          </a:p>
          <a:p>
            <a:pPr algn="just"/>
            <a:endParaRPr lang="pt-PT" dirty="0" smtClean="0"/>
          </a:p>
          <a:p>
            <a:pPr algn="just"/>
            <a:endParaRPr lang="pt-PT" dirty="0"/>
          </a:p>
        </p:txBody>
      </p:sp>
      <p:cxnSp>
        <p:nvCxnSpPr>
          <p:cNvPr id="9" name="Conexão reta 8"/>
          <p:cNvCxnSpPr/>
          <p:nvPr/>
        </p:nvCxnSpPr>
        <p:spPr>
          <a:xfrm>
            <a:off x="4725620" y="1393535"/>
            <a:ext cx="0" cy="50072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10"/>
          <p:cNvCxnSpPr/>
          <p:nvPr/>
        </p:nvCxnSpPr>
        <p:spPr>
          <a:xfrm flipV="1">
            <a:off x="609600" y="4235505"/>
            <a:ext cx="794983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730" y="255047"/>
            <a:ext cx="1040755" cy="86527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93" y="6313097"/>
            <a:ext cx="4762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6E98E2-B32D-4EEB-A004-ACDD47FCD9A1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71463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7286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11858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6430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2100263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PT" dirty="0"/>
              <a:t>5</a:t>
            </a:r>
            <a:r>
              <a:rPr lang="pt-PT" dirty="0" smtClean="0"/>
              <a:t>. Indicadores</a:t>
            </a:r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730" y="255047"/>
            <a:ext cx="1040755" cy="8652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3" y="6313097"/>
            <a:ext cx="476250" cy="4191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58" y="4322216"/>
            <a:ext cx="8444142" cy="240961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7" y="1273134"/>
            <a:ext cx="8444143" cy="30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olia 2014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vert pomm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violet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briqu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orang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_bleu piscin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urpr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ert pomm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olet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riqu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rang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bleu piscin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Veolia 2014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pourpr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Veolia 2014</Template>
  <TotalTime>20589</TotalTime>
  <Words>479</Words>
  <Application>Microsoft Office PowerPoint</Application>
  <PresentationFormat>Apresentação no Ecrã (4:3)</PresentationFormat>
  <Paragraphs>127</Paragraphs>
  <Slides>16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14</vt:i4>
      </vt:variant>
      <vt:variant>
        <vt:lpstr>Títulos dos diapositivos</vt:lpstr>
      </vt:variant>
      <vt:variant>
        <vt:i4>16</vt:i4>
      </vt:variant>
    </vt:vector>
  </HeadingPairs>
  <TitlesOfParts>
    <vt:vector size="36" baseType="lpstr">
      <vt:lpstr>宋体</vt:lpstr>
      <vt:lpstr>Arial</vt:lpstr>
      <vt:lpstr>Calibri</vt:lpstr>
      <vt:lpstr>Courier New</vt:lpstr>
      <vt:lpstr>Symbol</vt:lpstr>
      <vt:lpstr>Times New Roman</vt:lpstr>
      <vt:lpstr>Veolia 2014</vt:lpstr>
      <vt:lpstr>pourpre</vt:lpstr>
      <vt:lpstr>vert pomme</vt:lpstr>
      <vt:lpstr>violet</vt:lpstr>
      <vt:lpstr>brique</vt:lpstr>
      <vt:lpstr>orange</vt:lpstr>
      <vt:lpstr>bleu piscine</vt:lpstr>
      <vt:lpstr>1_Veolia 2014</vt:lpstr>
      <vt:lpstr>1_pourpre</vt:lpstr>
      <vt:lpstr>1_vert pomme</vt:lpstr>
      <vt:lpstr>1_violet</vt:lpstr>
      <vt:lpstr>1_brique</vt:lpstr>
      <vt:lpstr>1_orange</vt:lpstr>
      <vt:lpstr>1_bleu piscine</vt:lpstr>
      <vt:lpstr>7º CONSELHO CONSULTIVO ALARGADO  MINEA</vt:lpstr>
      <vt:lpstr>Plano da apresentação</vt:lpstr>
      <vt:lpstr>1. Referencial Inicial</vt:lpstr>
      <vt:lpstr>2. OBJECTIVOS DA EMPRESA</vt:lpstr>
      <vt:lpstr>3. Enquadramento da Empresa</vt:lpstr>
      <vt:lpstr>3. Enquadramento da Empresa</vt:lpstr>
      <vt:lpstr>Apresentação do PowerPoint</vt:lpstr>
      <vt:lpstr>4. Análise SWOT</vt:lpstr>
      <vt:lpstr>Apresentação do PowerPoint</vt:lpstr>
      <vt:lpstr>Apresentação do PowerPoint</vt:lpstr>
      <vt:lpstr>Apresentação do PowerPoint</vt:lpstr>
      <vt:lpstr>qwer</vt:lpstr>
      <vt:lpstr>Apresentação do PowerPoint</vt:lpstr>
      <vt:lpstr>Apresentação do PowerPoint</vt:lpstr>
      <vt:lpstr>2. Serviços a realizar (Conclusão)</vt:lpstr>
      <vt:lpstr>Apresentação do PowerPoint</vt:lpstr>
    </vt:vector>
  </TitlesOfParts>
  <Company>SEURECA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Sébastien COURTEAU</dc:creator>
  <cp:lastModifiedBy>Helga Pitra</cp:lastModifiedBy>
  <cp:revision>727</cp:revision>
  <cp:lastPrinted>2015-09-30T18:42:32Z</cp:lastPrinted>
  <dcterms:created xsi:type="dcterms:W3CDTF">2007-01-19T08:14:20Z</dcterms:created>
  <dcterms:modified xsi:type="dcterms:W3CDTF">2017-06-03T06:54:06Z</dcterms:modified>
</cp:coreProperties>
</file>