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1" r:id="rId4"/>
    <p:sldId id="288" r:id="rId5"/>
    <p:sldId id="289" r:id="rId6"/>
    <p:sldId id="290" r:id="rId7"/>
    <p:sldId id="291" r:id="rId8"/>
    <p:sldId id="258" r:id="rId9"/>
    <p:sldId id="274" r:id="rId10"/>
    <p:sldId id="262" r:id="rId11"/>
    <p:sldId id="263" r:id="rId12"/>
    <p:sldId id="286" r:id="rId13"/>
    <p:sldId id="264" r:id="rId14"/>
    <p:sldId id="265" r:id="rId15"/>
    <p:sldId id="268" r:id="rId16"/>
    <p:sldId id="273" r:id="rId17"/>
    <p:sldId id="266" r:id="rId18"/>
    <p:sldId id="267" r:id="rId19"/>
    <p:sldId id="269" r:id="rId20"/>
    <p:sldId id="257" r:id="rId21"/>
    <p:sldId id="275" r:id="rId22"/>
    <p:sldId id="287" r:id="rId23"/>
    <p:sldId id="277" r:id="rId24"/>
    <p:sldId id="278" r:id="rId25"/>
    <p:sldId id="279" r:id="rId26"/>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F179002C-4CDD-4623-B995-721987CB73A1}" type="datetimeFigureOut">
              <a:rPr lang="pt-PT" smtClean="0"/>
              <a:pPr/>
              <a:t>24-09-2018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1DE3630-E742-4660-BB24-575EC7849721}"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F179002C-4CDD-4623-B995-721987CB73A1}" type="datetimeFigureOut">
              <a:rPr lang="pt-PT" smtClean="0"/>
              <a:pPr/>
              <a:t>24-09-2018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1DE3630-E742-4660-BB24-575EC7849721}"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F179002C-4CDD-4623-B995-721987CB73A1}" type="datetimeFigureOut">
              <a:rPr lang="pt-PT" smtClean="0"/>
              <a:pPr/>
              <a:t>24-09-2018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1DE3630-E742-4660-BB24-575EC7849721}"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F179002C-4CDD-4623-B995-721987CB73A1}" type="datetimeFigureOut">
              <a:rPr lang="pt-PT" smtClean="0"/>
              <a:pPr/>
              <a:t>24-09-2018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1DE3630-E742-4660-BB24-575EC7849721}"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F179002C-4CDD-4623-B995-721987CB73A1}" type="datetimeFigureOut">
              <a:rPr lang="pt-PT" smtClean="0"/>
              <a:pPr/>
              <a:t>24-09-2018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1DE3630-E742-4660-BB24-575EC7849721}"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F179002C-4CDD-4623-B995-721987CB73A1}" type="datetimeFigureOut">
              <a:rPr lang="pt-PT" smtClean="0"/>
              <a:pPr/>
              <a:t>24-09-2018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71DE3630-E742-4660-BB24-575EC7849721}"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F179002C-4CDD-4623-B995-721987CB73A1}" type="datetimeFigureOut">
              <a:rPr lang="pt-PT" smtClean="0"/>
              <a:pPr/>
              <a:t>24-09-2018</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71DE3630-E742-4660-BB24-575EC7849721}"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F179002C-4CDD-4623-B995-721987CB73A1}" type="datetimeFigureOut">
              <a:rPr lang="pt-PT" smtClean="0"/>
              <a:pPr/>
              <a:t>24-09-2018</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71DE3630-E742-4660-BB24-575EC7849721}"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F179002C-4CDD-4623-B995-721987CB73A1}" type="datetimeFigureOut">
              <a:rPr lang="pt-PT" smtClean="0"/>
              <a:pPr/>
              <a:t>24-09-2018</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71DE3630-E742-4660-BB24-575EC7849721}"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F179002C-4CDD-4623-B995-721987CB73A1}" type="datetimeFigureOut">
              <a:rPr lang="pt-PT" smtClean="0"/>
              <a:pPr/>
              <a:t>24-09-2018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71DE3630-E742-4660-BB24-575EC7849721}"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F179002C-4CDD-4623-B995-721987CB73A1}" type="datetimeFigureOut">
              <a:rPr lang="pt-PT" smtClean="0"/>
              <a:pPr/>
              <a:t>24-09-2018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71DE3630-E742-4660-BB24-575EC7849721}"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9002C-4CDD-4623-B995-721987CB73A1}" type="datetimeFigureOut">
              <a:rPr lang="pt-PT" smtClean="0"/>
              <a:pPr/>
              <a:t>24-09-2018</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E3630-E742-4660-BB24-575EC7849721}"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30" name="Picture 26" descr="http://3.bp.blogspot.com/_w0ccb8-b5t0/S-wXUHiM8iI/AAAAAAAAAOM/jgxsPdXNUKE/s1600/LT1.JPG"/>
          <p:cNvPicPr>
            <a:picLocks noChangeAspect="1" noChangeArrowheads="1"/>
          </p:cNvPicPr>
          <p:nvPr/>
        </p:nvPicPr>
        <p:blipFill>
          <a:blip r:embed="rId2" cstate="print"/>
          <a:srcRect/>
          <a:stretch>
            <a:fillRect/>
          </a:stretch>
        </p:blipFill>
        <p:spPr bwMode="auto">
          <a:xfrm>
            <a:off x="0" y="0"/>
            <a:ext cx="9144000" cy="1700808"/>
          </a:xfrm>
          <a:prstGeom prst="rect">
            <a:avLst/>
          </a:prstGeom>
          <a:noFill/>
        </p:spPr>
      </p:pic>
      <p:pic>
        <p:nvPicPr>
          <p:cNvPr id="1029" name="Picture 5"/>
          <p:cNvPicPr>
            <a:picLocks noChangeAspect="1" noChangeArrowheads="1"/>
          </p:cNvPicPr>
          <p:nvPr/>
        </p:nvPicPr>
        <p:blipFill>
          <a:blip r:embed="rId3" cstate="print"/>
          <a:srcRect/>
          <a:stretch>
            <a:fillRect/>
          </a:stretch>
        </p:blipFill>
        <p:spPr bwMode="auto">
          <a:xfrm>
            <a:off x="0" y="2204864"/>
            <a:ext cx="9144000" cy="4295970"/>
          </a:xfrm>
          <a:prstGeom prst="rect">
            <a:avLst/>
          </a:prstGeom>
          <a:noFill/>
          <a:ln w="9525">
            <a:noFill/>
            <a:miter lim="800000"/>
            <a:headEnd/>
            <a:tailEnd/>
          </a:ln>
        </p:spPr>
      </p:pic>
      <p:sp>
        <p:nvSpPr>
          <p:cNvPr id="10" name="Forma L 9"/>
          <p:cNvSpPr/>
          <p:nvPr/>
        </p:nvSpPr>
        <p:spPr>
          <a:xfrm rot="16200000">
            <a:off x="5760132" y="5409220"/>
            <a:ext cx="1224136" cy="864096"/>
          </a:xfrm>
          <a:prstGeom prst="corner">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pt-PT" dirty="0"/>
          </a:p>
        </p:txBody>
      </p:sp>
      <p:sp>
        <p:nvSpPr>
          <p:cNvPr id="13" name="Forma L 12"/>
          <p:cNvSpPr/>
          <p:nvPr/>
        </p:nvSpPr>
        <p:spPr>
          <a:xfrm>
            <a:off x="1800200" y="3140968"/>
            <a:ext cx="755576" cy="1179512"/>
          </a:xfrm>
          <a:prstGeom prst="corner">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PT" dirty="0"/>
          </a:p>
        </p:txBody>
      </p:sp>
      <p:sp>
        <p:nvSpPr>
          <p:cNvPr id="15" name="Forma L 14"/>
          <p:cNvSpPr/>
          <p:nvPr/>
        </p:nvSpPr>
        <p:spPr>
          <a:xfrm>
            <a:off x="5148064" y="5229200"/>
            <a:ext cx="792088" cy="1224136"/>
          </a:xfrm>
          <a:prstGeom prst="corner">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pt-PT" dirty="0"/>
          </a:p>
        </p:txBody>
      </p:sp>
      <p:sp>
        <p:nvSpPr>
          <p:cNvPr id="17" name="Forma L 16"/>
          <p:cNvSpPr/>
          <p:nvPr/>
        </p:nvSpPr>
        <p:spPr>
          <a:xfrm rot="16200000">
            <a:off x="2290056" y="3334680"/>
            <a:ext cx="1179512" cy="792088"/>
          </a:xfrm>
          <a:prstGeom prst="corner">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PT" dirty="0"/>
          </a:p>
        </p:txBody>
      </p:sp>
      <p:sp>
        <p:nvSpPr>
          <p:cNvPr id="20" name="Forma L 19"/>
          <p:cNvSpPr/>
          <p:nvPr/>
        </p:nvSpPr>
        <p:spPr>
          <a:xfrm rot="10800000">
            <a:off x="2520280" y="2276872"/>
            <a:ext cx="755576" cy="908720"/>
          </a:xfrm>
          <a:prstGeom prst="corner">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PT" dirty="0"/>
          </a:p>
        </p:txBody>
      </p:sp>
      <p:sp>
        <p:nvSpPr>
          <p:cNvPr id="22" name="Forma L 21"/>
          <p:cNvSpPr/>
          <p:nvPr/>
        </p:nvSpPr>
        <p:spPr>
          <a:xfrm rot="5400000">
            <a:off x="1673932" y="2403140"/>
            <a:ext cx="1008112" cy="755576"/>
          </a:xfrm>
          <a:prstGeom prst="corner">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PT" dirty="0"/>
          </a:p>
        </p:txBody>
      </p:sp>
      <p:sp>
        <p:nvSpPr>
          <p:cNvPr id="46" name="CaixaDeTexto 45"/>
          <p:cNvSpPr txBox="1"/>
          <p:nvPr/>
        </p:nvSpPr>
        <p:spPr>
          <a:xfrm>
            <a:off x="0" y="1700808"/>
            <a:ext cx="9144000"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PAPEL DA FIBRA ÓPTICA   NO SECTOR ELÉCTRICO DE ANGOLA</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0" name="CaixaDeTexto 99"/>
          <p:cNvSpPr txBox="1"/>
          <p:nvPr/>
        </p:nvSpPr>
        <p:spPr>
          <a:xfrm>
            <a:off x="2051720" y="332656"/>
            <a:ext cx="5832648" cy="1077218"/>
          </a:xfrm>
          <a:prstGeom prst="rect">
            <a:avLst/>
          </a:prstGeom>
          <a:noFill/>
          <a:ln>
            <a:noFill/>
          </a:ln>
        </p:spPr>
        <p:style>
          <a:lnRef idx="1">
            <a:schemeClr val="accent6"/>
          </a:lnRef>
          <a:fillRef idx="1003">
            <a:schemeClr val="dk1"/>
          </a:fillRef>
          <a:effectRef idx="2">
            <a:schemeClr val="accent6"/>
          </a:effectRef>
          <a:fontRef idx="minor">
            <a:schemeClr val="lt1"/>
          </a:fontRef>
        </p:style>
        <p:txBody>
          <a:bodyPr wrap="square" rtlCol="0">
            <a:spAutoFit/>
          </a:bodyPr>
          <a:lstStyle/>
          <a:p>
            <a:pPr algn="just"/>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pt-PT" sz="2400" dirty="0" smtClean="0"/>
              <a:t/>
            </a:r>
            <a:br>
              <a:rPr lang="pt-PT" sz="2400" dirty="0" smtClean="0"/>
            </a:br>
            <a:r>
              <a:rPr lang="pt-PT" sz="20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REPÚBLICA DE ANGOLA</a:t>
            </a:r>
            <a:endParaRPr lang="pt-PT" sz="2000"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pPr algn="just"/>
            <a:r>
              <a:rPr lang="pt-PT" sz="20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MINISTÉRIO DA ENERGIA E ÁGUAS</a:t>
            </a:r>
            <a:endParaRPr lang="pt-PT" sz="2000"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21520" name="Picture 16" descr="http://t3.gstatic.com/images?q=tbn:ANd9GcQC2tr3pSp7-ueXHTixWlx8BWtvLN2Y9cjediHlgPRqGSFO_K1w4yKfRJU"/>
          <p:cNvPicPr>
            <a:picLocks noChangeAspect="1" noChangeArrowheads="1"/>
          </p:cNvPicPr>
          <p:nvPr/>
        </p:nvPicPr>
        <p:blipFill>
          <a:blip r:embed="rId4" cstate="print"/>
          <a:srcRect/>
          <a:stretch>
            <a:fillRect/>
          </a:stretch>
        </p:blipFill>
        <p:spPr bwMode="auto">
          <a:xfrm>
            <a:off x="2123728" y="2636912"/>
            <a:ext cx="792088" cy="1296144"/>
          </a:xfrm>
          <a:prstGeom prst="rect">
            <a:avLst/>
          </a:prstGeom>
          <a:noFill/>
        </p:spPr>
      </p:pic>
      <p:pic>
        <p:nvPicPr>
          <p:cNvPr id="40" name="Picture 16" descr="http://t3.gstatic.com/images?q=tbn:ANd9GcQC2tr3pSp7-ueXHTixWlx8BWtvLN2Y9cjediHlgPRqGSFO_K1w4yKfRJU"/>
          <p:cNvPicPr>
            <a:picLocks noChangeAspect="1" noChangeArrowheads="1"/>
          </p:cNvPicPr>
          <p:nvPr/>
        </p:nvPicPr>
        <p:blipFill>
          <a:blip r:embed="rId4" cstate="print"/>
          <a:srcRect/>
          <a:stretch>
            <a:fillRect/>
          </a:stretch>
        </p:blipFill>
        <p:spPr bwMode="auto">
          <a:xfrm rot="10800000">
            <a:off x="3635896" y="2780928"/>
            <a:ext cx="864096" cy="936104"/>
          </a:xfrm>
          <a:prstGeom prst="rect">
            <a:avLst/>
          </a:prstGeom>
          <a:noFill/>
        </p:spPr>
      </p:pic>
      <p:pic>
        <p:nvPicPr>
          <p:cNvPr id="41" name="Picture 16" descr="http://t3.gstatic.com/images?q=tbn:ANd9GcQC2tr3pSp7-ueXHTixWlx8BWtvLN2Y9cjediHlgPRqGSFO_K1w4yKfRJU"/>
          <p:cNvPicPr>
            <a:picLocks noChangeAspect="1" noChangeArrowheads="1"/>
          </p:cNvPicPr>
          <p:nvPr/>
        </p:nvPicPr>
        <p:blipFill>
          <a:blip r:embed="rId4" cstate="print"/>
          <a:srcRect/>
          <a:stretch>
            <a:fillRect/>
          </a:stretch>
        </p:blipFill>
        <p:spPr bwMode="auto">
          <a:xfrm>
            <a:off x="5508104" y="5229200"/>
            <a:ext cx="864096" cy="1080120"/>
          </a:xfrm>
          <a:prstGeom prst="rect">
            <a:avLst/>
          </a:prstGeom>
          <a:noFill/>
        </p:spPr>
      </p:pic>
      <p:pic>
        <p:nvPicPr>
          <p:cNvPr id="42" name="Picture 16" descr="http://t3.gstatic.com/images?q=tbn:ANd9GcQC2tr3pSp7-ueXHTixWlx8BWtvLN2Y9cjediHlgPRqGSFO_K1w4yKfRJU"/>
          <p:cNvPicPr>
            <a:picLocks noChangeAspect="1" noChangeArrowheads="1"/>
          </p:cNvPicPr>
          <p:nvPr/>
        </p:nvPicPr>
        <p:blipFill>
          <a:blip r:embed="rId4" cstate="print"/>
          <a:srcRect/>
          <a:stretch>
            <a:fillRect/>
          </a:stretch>
        </p:blipFill>
        <p:spPr bwMode="auto">
          <a:xfrm rot="5400000">
            <a:off x="3664744" y="4697134"/>
            <a:ext cx="1440160" cy="806400"/>
          </a:xfrm>
          <a:prstGeom prst="rect">
            <a:avLst/>
          </a:prstGeom>
          <a:noFill/>
        </p:spPr>
      </p:pic>
      <p:sp>
        <p:nvSpPr>
          <p:cNvPr id="23" name="Forma L 22"/>
          <p:cNvSpPr/>
          <p:nvPr/>
        </p:nvSpPr>
        <p:spPr>
          <a:xfrm rot="8619071">
            <a:off x="5490432" y="5713576"/>
            <a:ext cx="899439" cy="721612"/>
          </a:xfrm>
          <a:prstGeom prst="corner">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pt-PT" dirty="0"/>
          </a:p>
        </p:txBody>
      </p:sp>
      <p:pic>
        <p:nvPicPr>
          <p:cNvPr id="44" name="Picture 16" descr="http://t3.gstatic.com/images?q=tbn:ANd9GcQC2tr3pSp7-ueXHTixWlx8BWtvLN2Y9cjediHlgPRqGSFO_K1w4yKfRJU"/>
          <p:cNvPicPr>
            <a:picLocks noChangeAspect="1" noChangeArrowheads="1"/>
          </p:cNvPicPr>
          <p:nvPr/>
        </p:nvPicPr>
        <p:blipFill>
          <a:blip r:embed="rId4" cstate="print"/>
          <a:srcRect/>
          <a:stretch>
            <a:fillRect/>
          </a:stretch>
        </p:blipFill>
        <p:spPr bwMode="auto">
          <a:xfrm rot="10800000">
            <a:off x="4716016" y="5013176"/>
            <a:ext cx="360040" cy="360040"/>
          </a:xfrm>
          <a:prstGeom prst="rect">
            <a:avLst/>
          </a:prstGeom>
          <a:noFill/>
        </p:spPr>
      </p:pic>
      <p:pic>
        <p:nvPicPr>
          <p:cNvPr id="21538" name="Picture 34" descr="http://library.kiwix.org:4213/I/200px-Coat_of_arms_of_Angola.svg.png"/>
          <p:cNvPicPr>
            <a:picLocks noChangeAspect="1" noChangeArrowheads="1"/>
          </p:cNvPicPr>
          <p:nvPr/>
        </p:nvPicPr>
        <p:blipFill>
          <a:blip r:embed="rId5" cstate="print"/>
          <a:srcRect/>
          <a:stretch>
            <a:fillRect/>
          </a:stretch>
        </p:blipFill>
        <p:spPr bwMode="auto">
          <a:xfrm>
            <a:off x="3779912" y="0"/>
            <a:ext cx="1008112" cy="764704"/>
          </a:xfrm>
          <a:prstGeom prst="rect">
            <a:avLst/>
          </a:prstGeom>
          <a:noFill/>
        </p:spPr>
      </p:pic>
      <p:sp>
        <p:nvSpPr>
          <p:cNvPr id="58" name="Forma L 57"/>
          <p:cNvSpPr/>
          <p:nvPr/>
        </p:nvSpPr>
        <p:spPr>
          <a:xfrm rot="16200000">
            <a:off x="3671900" y="2888940"/>
            <a:ext cx="792088" cy="1584176"/>
          </a:xfrm>
          <a:prstGeom prst="corner">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PT" dirty="0"/>
          </a:p>
        </p:txBody>
      </p:sp>
      <p:sp>
        <p:nvSpPr>
          <p:cNvPr id="59" name="Forma L 58"/>
          <p:cNvSpPr/>
          <p:nvPr/>
        </p:nvSpPr>
        <p:spPr>
          <a:xfrm rot="10800000">
            <a:off x="4067944" y="2420888"/>
            <a:ext cx="792088" cy="1080120"/>
          </a:xfrm>
          <a:prstGeom prst="corner">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PT" dirty="0"/>
          </a:p>
        </p:txBody>
      </p:sp>
      <p:sp>
        <p:nvSpPr>
          <p:cNvPr id="60" name="Forma L 59"/>
          <p:cNvSpPr/>
          <p:nvPr/>
        </p:nvSpPr>
        <p:spPr>
          <a:xfrm rot="5400000">
            <a:off x="3275856" y="2420888"/>
            <a:ext cx="792088" cy="792088"/>
          </a:xfrm>
          <a:prstGeom prst="corner">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PT" dirty="0"/>
          </a:p>
        </p:txBody>
      </p:sp>
      <p:sp>
        <p:nvSpPr>
          <p:cNvPr id="61" name="Forma L 60"/>
          <p:cNvSpPr/>
          <p:nvPr/>
        </p:nvSpPr>
        <p:spPr>
          <a:xfrm rot="16200000">
            <a:off x="2538028" y="3555268"/>
            <a:ext cx="1440160" cy="755576"/>
          </a:xfrm>
          <a:prstGeom prst="corner">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PT" dirty="0"/>
          </a:p>
        </p:txBody>
      </p:sp>
      <p:sp>
        <p:nvSpPr>
          <p:cNvPr id="69" name="Forma L 68"/>
          <p:cNvSpPr/>
          <p:nvPr/>
        </p:nvSpPr>
        <p:spPr>
          <a:xfrm>
            <a:off x="3635896" y="4941168"/>
            <a:ext cx="755576" cy="1179512"/>
          </a:xfrm>
          <a:prstGeom prst="corne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PT" dirty="0"/>
          </a:p>
        </p:txBody>
      </p:sp>
      <p:sp>
        <p:nvSpPr>
          <p:cNvPr id="71" name="Forma L 70"/>
          <p:cNvSpPr/>
          <p:nvPr/>
        </p:nvSpPr>
        <p:spPr>
          <a:xfrm rot="10800000">
            <a:off x="4355976" y="4077072"/>
            <a:ext cx="755576" cy="908720"/>
          </a:xfrm>
          <a:prstGeom prst="corne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PT" dirty="0"/>
          </a:p>
        </p:txBody>
      </p:sp>
      <p:sp>
        <p:nvSpPr>
          <p:cNvPr id="72" name="Forma L 71"/>
          <p:cNvSpPr/>
          <p:nvPr/>
        </p:nvSpPr>
        <p:spPr>
          <a:xfrm rot="5400000">
            <a:off x="3509628" y="4203340"/>
            <a:ext cx="1008112" cy="755576"/>
          </a:xfrm>
          <a:prstGeom prst="corne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PT" dirty="0"/>
          </a:p>
        </p:txBody>
      </p:sp>
      <p:sp>
        <p:nvSpPr>
          <p:cNvPr id="73" name="Forma L 72"/>
          <p:cNvSpPr/>
          <p:nvPr/>
        </p:nvSpPr>
        <p:spPr>
          <a:xfrm rot="10800000">
            <a:off x="4427984" y="5229200"/>
            <a:ext cx="648072" cy="792088"/>
          </a:xfrm>
          <a:prstGeom prst="corne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PT" dirty="0"/>
          </a:p>
        </p:txBody>
      </p:sp>
      <p:sp>
        <p:nvSpPr>
          <p:cNvPr id="70" name="Forma L 69"/>
          <p:cNvSpPr/>
          <p:nvPr/>
        </p:nvSpPr>
        <p:spPr>
          <a:xfrm rot="16200000">
            <a:off x="4269768" y="5278896"/>
            <a:ext cx="891480" cy="792088"/>
          </a:xfrm>
          <a:prstGeom prst="corne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PT" dirty="0"/>
          </a:p>
        </p:txBody>
      </p:sp>
      <p:sp>
        <p:nvSpPr>
          <p:cNvPr id="28" name="Rectângulo 27"/>
          <p:cNvSpPr/>
          <p:nvPr/>
        </p:nvSpPr>
        <p:spPr>
          <a:xfrm>
            <a:off x="1376764" y="6602867"/>
            <a:ext cx="5814408" cy="276999"/>
          </a:xfrm>
          <a:prstGeom prst="rect">
            <a:avLst/>
          </a:prstGeom>
        </p:spPr>
        <p:txBody>
          <a:bodyPr wrap="square">
            <a:spAutoFit/>
          </a:bodyPr>
          <a:lstStyle/>
          <a:p>
            <a:r>
              <a:rPr lang="pt-PT"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Conselho consultivo alargado .  Uige, Junho </a:t>
            </a:r>
            <a:r>
              <a:rPr lang="pt-PT"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2011 -  MARCOLINO MUFEJI YAVA</a:t>
            </a:r>
            <a:endParaRPr lang="pt-PT"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611560" y="2348880"/>
            <a:ext cx="7128792" cy="461665"/>
          </a:xfrm>
          <a:prstGeom prst="rect">
            <a:avLst/>
          </a:prstGeom>
          <a:noFill/>
          <a:ln>
            <a:noFill/>
          </a:ln>
        </p:spPr>
        <p:style>
          <a:lnRef idx="1">
            <a:schemeClr val="accent6"/>
          </a:lnRef>
          <a:fillRef idx="1002">
            <a:schemeClr val="lt2"/>
          </a:fillRef>
          <a:effectRef idx="2">
            <a:schemeClr val="accent6"/>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INTRODUÇÃO: Conceito da TECNOLOGIA OPGW</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CaixaDeTexto 12"/>
          <p:cNvSpPr txBox="1"/>
          <p:nvPr/>
        </p:nvSpPr>
        <p:spPr>
          <a:xfrm>
            <a:off x="611560" y="3933056"/>
            <a:ext cx="7056784"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INDENTIFICAR UM BOM SISTEMA  OPGW</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5" name="CaixaDeTexto 14"/>
          <p:cNvSpPr txBox="1"/>
          <p:nvPr/>
        </p:nvSpPr>
        <p:spPr>
          <a:xfrm>
            <a:off x="611560" y="4725144"/>
            <a:ext cx="5796136"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CONTRATAR UM BOM  FABRICANTE</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CaixaDeTexto 9"/>
          <p:cNvSpPr txBox="1"/>
          <p:nvPr/>
        </p:nvSpPr>
        <p:spPr>
          <a:xfrm>
            <a:off x="611560" y="3068960"/>
            <a:ext cx="5904656" cy="46166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ESCOLHER UM BOM PROJECTO OPGW</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CaixaDeTexto 13"/>
          <p:cNvSpPr txBox="1"/>
          <p:nvPr/>
        </p:nvSpPr>
        <p:spPr>
          <a:xfrm>
            <a:off x="0" y="1700808"/>
            <a:ext cx="9144000"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PAPEL DA FIBRA  ÓPTICA NO SECTOR ELÉCTRICO DE ANGOLA</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CaixaDeTexto 15"/>
          <p:cNvSpPr txBox="1"/>
          <p:nvPr/>
        </p:nvSpPr>
        <p:spPr>
          <a:xfrm>
            <a:off x="611560" y="5373216"/>
            <a:ext cx="8532440"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 TECNOLOGIA OPGW NO SECTOR ELÉCTRICO DE ANGOLA  </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7" name="CaixaDeTexto 16"/>
          <p:cNvSpPr txBox="1"/>
          <p:nvPr/>
        </p:nvSpPr>
        <p:spPr>
          <a:xfrm>
            <a:off x="611560" y="6021288"/>
            <a:ext cx="5904656" cy="461665"/>
          </a:xfrm>
          <a:prstGeom prst="rect">
            <a:avLst/>
          </a:prstGeom>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CONCLUSÃO</a:t>
            </a:r>
            <a:endParaRPr lang="pt-PT"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4" name="Picture 26" descr="http://3.bp.blogspot.com/_w0ccb8-b5t0/S-wXUHiM8iI/AAAAAAAAAOM/jgxsPdXNUKE/s1600/LT1.JPG"/>
          <p:cNvPicPr>
            <a:picLocks noChangeAspect="1" noChangeArrowheads="1"/>
          </p:cNvPicPr>
          <p:nvPr/>
        </p:nvPicPr>
        <p:blipFill>
          <a:blip r:embed="rId2" cstate="print"/>
          <a:srcRect/>
          <a:stretch>
            <a:fillRect/>
          </a:stretch>
        </p:blipFill>
        <p:spPr bwMode="auto">
          <a:xfrm>
            <a:off x="0" y="0"/>
            <a:ext cx="9144000" cy="1700808"/>
          </a:xfrm>
          <a:prstGeom prst="rect">
            <a:avLst/>
          </a:prstGeom>
          <a:noFill/>
        </p:spPr>
      </p:pic>
      <p:sp>
        <p:nvSpPr>
          <p:cNvPr id="35" name="CaixaDeTexto 34"/>
          <p:cNvSpPr txBox="1"/>
          <p:nvPr/>
        </p:nvSpPr>
        <p:spPr>
          <a:xfrm>
            <a:off x="1547664" y="476672"/>
            <a:ext cx="5832648" cy="1200329"/>
          </a:xfrm>
          <a:prstGeom prst="rect">
            <a:avLst/>
          </a:prstGeom>
          <a:noFill/>
          <a:ln>
            <a:noFill/>
          </a:ln>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pt-PT" sz="2400" dirty="0" smtClean="0"/>
              <a:t/>
            </a:r>
            <a:br>
              <a:rPr lang="pt-PT" sz="2400" dirty="0" smtClean="0"/>
            </a:br>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REPÚBLICA DE ANGOLA</a:t>
            </a:r>
            <a:endParaRPr lang="pt-PT" sz="2400"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MINISTÉRIO DA ENERGIA E ÁGUAS</a:t>
            </a:r>
            <a:endParaRPr lang="pt-PT" sz="2400"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0750" y="95672"/>
            <a:ext cx="1006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6012160"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pPr algn="ct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ESCOLHER UM BOM PROJECTO  OPGW</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ângulo arredondado 4"/>
          <p:cNvSpPr/>
          <p:nvPr/>
        </p:nvSpPr>
        <p:spPr>
          <a:xfrm>
            <a:off x="179512" y="548680"/>
            <a:ext cx="8784976" cy="6120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aixaDeTexto 5"/>
          <p:cNvSpPr txBox="1"/>
          <p:nvPr/>
        </p:nvSpPr>
        <p:spPr>
          <a:xfrm>
            <a:off x="395536" y="764704"/>
            <a:ext cx="8208912" cy="8463855"/>
          </a:xfrm>
          <a:prstGeom prst="rect">
            <a:avLst/>
          </a:prstGeom>
          <a:noFill/>
        </p:spPr>
        <p:txBody>
          <a:bodyPr wrap="square" rtlCol="0">
            <a:spAutoFit/>
          </a:bodyPr>
          <a:lstStyle/>
          <a:p>
            <a:pPr algn="just"/>
            <a:r>
              <a:rPr lang="pt-PT" sz="1600" dirty="0" smtClean="0"/>
              <a:t>Escolher um bom projecto OPGW passa necessariamente pela  decisão de adquirir uma Fibra cuja imunidade a campos electromagnéticos possibilite integrá-la ao núcleo da rede de energia, assegurando, deste modo,  aos utilizadores  o controle sobre suas ligações vitais na malha de comunicações.</a:t>
            </a:r>
          </a:p>
          <a:p>
            <a:pPr algn="just"/>
            <a:endParaRPr lang="pt-PT" sz="1600" dirty="0"/>
          </a:p>
          <a:p>
            <a:pPr algn="just"/>
            <a:r>
              <a:rPr lang="pt-PT" sz="1600" dirty="0" smtClean="0"/>
              <a:t>Um bom Projecto OPGW,  permite realizar a transmissão de voz, dados e imagem a altas taxas de velocidade,  viabilizando tanto os meios convencionais de telecomunicações quanto as operações de Telecontrole, Telepesquisa,  assim como as soluções de automação.</a:t>
            </a:r>
          </a:p>
          <a:p>
            <a:pPr algn="just"/>
            <a:endParaRPr lang="pt-PT" sz="1600" dirty="0"/>
          </a:p>
          <a:p>
            <a:pPr algn="just"/>
            <a:r>
              <a:rPr lang="pt-PT" sz="1600" dirty="0" smtClean="0"/>
              <a:t>Bem concebido e bem implantado,  o Bom Projecto OPGW é  aquele cujas aplicações numa infra-estrutura de linhas de energia existente  permitem providenciar a função eléctrica primária,  consistindo  </a:t>
            </a:r>
            <a:r>
              <a:rPr lang="pt-PT" sz="1600" dirty="0"/>
              <a:t> </a:t>
            </a:r>
            <a:r>
              <a:rPr lang="pt-PT" sz="1600" dirty="0" smtClean="0"/>
              <a:t>na protecção da rede  contra descargas atmosféricas(pára – raio) e contra  curto-circuito além de  apresentar excelentes requisitos de qualidade em termos de:</a:t>
            </a:r>
          </a:p>
          <a:p>
            <a:pPr algn="just"/>
            <a:endParaRPr lang="pt-PT" sz="1600" dirty="0" smtClean="0"/>
          </a:p>
          <a:p>
            <a:pPr lvl="1" algn="just">
              <a:buFont typeface="Arial" pitchFamily="34" charset="0"/>
              <a:buChar char="•"/>
            </a:pPr>
            <a:r>
              <a:rPr lang="pt-PT" sz="1600" dirty="0" smtClean="0"/>
              <a:t>Diâmetro;</a:t>
            </a:r>
          </a:p>
          <a:p>
            <a:pPr lvl="1" algn="just">
              <a:buFont typeface="Arial" pitchFamily="34" charset="0"/>
              <a:buChar char="•"/>
            </a:pPr>
            <a:r>
              <a:rPr lang="pt-PT" sz="1600" dirty="0" smtClean="0"/>
              <a:t>Peso;</a:t>
            </a:r>
          </a:p>
          <a:p>
            <a:pPr lvl="1" algn="just">
              <a:buFont typeface="Arial" pitchFamily="34" charset="0"/>
              <a:buChar char="•"/>
            </a:pPr>
            <a:r>
              <a:rPr lang="pt-PT" sz="1600" dirty="0" smtClean="0"/>
              <a:t>Resistência mecânica;</a:t>
            </a:r>
          </a:p>
          <a:p>
            <a:pPr lvl="1" algn="just">
              <a:buFont typeface="Arial" pitchFamily="34" charset="0"/>
              <a:buChar char="•"/>
            </a:pPr>
            <a:r>
              <a:rPr lang="pt-PT" sz="1600" dirty="0" smtClean="0"/>
              <a:t>Curto circuito;</a:t>
            </a:r>
          </a:p>
          <a:p>
            <a:pPr lvl="1" algn="just">
              <a:buFont typeface="Arial" pitchFamily="34" charset="0"/>
              <a:buChar char="•"/>
            </a:pPr>
            <a:r>
              <a:rPr lang="pt-PT" sz="1600" dirty="0" smtClean="0"/>
              <a:t>Número de fibra,  </a:t>
            </a:r>
          </a:p>
          <a:p>
            <a:pPr lvl="1" algn="just"/>
            <a:endParaRPr lang="pt-PT" sz="1600" dirty="0" smtClean="0"/>
          </a:p>
          <a:p>
            <a:pPr algn="just"/>
            <a:r>
              <a:rPr lang="pt-PT" sz="1600" dirty="0" smtClean="0"/>
              <a:t>Que permitem combater as adversidades naturais tais como, a Penetração de água, A Tensão Mecânica, a Descarga atmosférica, a Corrosão, e o calor.</a:t>
            </a:r>
            <a:endParaRPr lang="pt-PT" sz="1600" dirty="0"/>
          </a:p>
          <a:p>
            <a:pPr algn="just"/>
            <a:endParaRPr lang="pt-PT" sz="1600" dirty="0" smtClean="0"/>
          </a:p>
          <a:p>
            <a:pPr algn="just"/>
            <a:endParaRPr lang="pt-PT" sz="1600" dirty="0"/>
          </a:p>
          <a:p>
            <a:pPr algn="just"/>
            <a:endParaRPr lang="pt-PT" sz="1600" dirty="0" smtClean="0"/>
          </a:p>
          <a:p>
            <a:pPr algn="just"/>
            <a:endParaRPr lang="pt-PT" sz="1600" dirty="0"/>
          </a:p>
          <a:p>
            <a:pPr lvl="2" algn="just">
              <a:buFont typeface="Arial" pitchFamily="34" charset="0"/>
              <a:buChar char="•"/>
            </a:pPr>
            <a:endParaRPr lang="pt-PT" sz="1600" dirty="0" smtClean="0"/>
          </a:p>
          <a:p>
            <a:pPr algn="just"/>
            <a:endParaRPr lang="pt-PT" sz="1600" dirty="0" smtClean="0"/>
          </a:p>
          <a:p>
            <a:pPr lvl="2" algn="just">
              <a:buFont typeface="Arial" pitchFamily="34" charset="0"/>
              <a:buChar char="•"/>
            </a:pPr>
            <a:endParaRPr lang="pt-PT" sz="1600" dirty="0" smtClean="0"/>
          </a:p>
          <a:p>
            <a:pPr algn="just"/>
            <a:endParaRPr lang="pt-PT" sz="1600" dirty="0"/>
          </a:p>
          <a:p>
            <a:pPr algn="just"/>
            <a:endParaRPr lang="pt-PT" sz="1600" dirty="0" smtClean="0"/>
          </a:p>
          <a:p>
            <a:pPr algn="just"/>
            <a:endParaRPr lang="pt-PT" sz="1600" dirty="0"/>
          </a:p>
          <a:p>
            <a:pPr algn="just"/>
            <a:endParaRPr lang="pt-PT" sz="1600" dirty="0" smtClean="0"/>
          </a:p>
          <a:p>
            <a:pPr algn="just"/>
            <a:endParaRPr lang="pt-PT" sz="1600" dirty="0"/>
          </a:p>
        </p:txBody>
      </p:sp>
      <p:sp>
        <p:nvSpPr>
          <p:cNvPr id="10" name="Rectângulo 9"/>
          <p:cNvSpPr/>
          <p:nvPr/>
        </p:nvSpPr>
        <p:spPr>
          <a:xfrm>
            <a:off x="6300192" y="188640"/>
            <a:ext cx="3203847" cy="276999"/>
          </a:xfrm>
          <a:prstGeom prst="rect">
            <a:avLst/>
          </a:prstGeom>
        </p:spPr>
        <p:txBody>
          <a:bodyPr wrap="square">
            <a:spAutoFit/>
          </a:bodyPr>
          <a:lstStyle/>
          <a:p>
            <a:r>
              <a:rPr lang="pt-PT"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PROJECTO OPGW</a:t>
            </a:r>
            <a:endParaRPr lang="pt-PT"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ângulo arredondado 5"/>
          <p:cNvSpPr/>
          <p:nvPr/>
        </p:nvSpPr>
        <p:spPr>
          <a:xfrm>
            <a:off x="179512" y="548680"/>
            <a:ext cx="8784976" cy="6120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ângulo 6"/>
          <p:cNvSpPr/>
          <p:nvPr/>
        </p:nvSpPr>
        <p:spPr>
          <a:xfrm>
            <a:off x="251520" y="908720"/>
            <a:ext cx="8424936" cy="769441"/>
          </a:xfrm>
          <a:prstGeom prst="rect">
            <a:avLst/>
          </a:prstGeom>
        </p:spPr>
        <p:txBody>
          <a:bodyPr wrap="square">
            <a:spAutoFit/>
          </a:bodyPr>
          <a:lstStyle/>
          <a:p>
            <a:r>
              <a:rPr lang="pt-PT" sz="1600" dirty="0" smtClean="0"/>
              <a:t>De acordo com  o  Sistema  a ser  montados , os Projectos OPGW são geralmente desenhados  a partir de três tipos de fibra Mono modo  classificados em três grupos distintos conforme a seguir :</a:t>
            </a:r>
          </a:p>
          <a:p>
            <a:endParaRPr lang="pt-PT" sz="1200" dirty="0" smtClean="0"/>
          </a:p>
        </p:txBody>
      </p:sp>
      <p:sp>
        <p:nvSpPr>
          <p:cNvPr id="10" name="Rectângulo 9"/>
          <p:cNvSpPr/>
          <p:nvPr/>
        </p:nvSpPr>
        <p:spPr>
          <a:xfrm>
            <a:off x="395536" y="1700808"/>
            <a:ext cx="8280920" cy="4647426"/>
          </a:xfrm>
          <a:prstGeom prst="rect">
            <a:avLst/>
          </a:prstGeom>
        </p:spPr>
        <p:txBody>
          <a:bodyPr wrap="square">
            <a:spAutoFit/>
          </a:bodyPr>
          <a:lstStyle/>
          <a:p>
            <a:pPr algn="just">
              <a:buFont typeface="Arial" pitchFamily="34" charset="0"/>
              <a:buChar char="•"/>
            </a:pPr>
            <a:r>
              <a:rPr lang="pt-PT" sz="1600" b="1" dirty="0" smtClean="0"/>
              <a:t>Single Mode </a:t>
            </a:r>
            <a:r>
              <a:rPr lang="pt-PT" sz="1600" dirty="0" smtClean="0"/>
              <a:t> (SM - G.652 ITU-T): é o tipo de fibra mais encontrada no mercado. Possui algumas limitações quando usada em sistemas WDM (Wavelength Division Multiplixing ) com maior concentração de comprimentos de ondas, pois possui elevado factor dispersão cromática. Para compensar essa limitação torna-se necessário o uso de segmentos de fibras especiais para correcção da dispersão cromática (DCU). Entretanto, como essa fibra possui um núcleo com área maior do que os outros tipos de fibra óptica, seu uso se adapta bem a sistemas WDM com grande capacidade de comprimentos de onda.</a:t>
            </a:r>
          </a:p>
          <a:p>
            <a:pPr>
              <a:buFont typeface="Arial" pitchFamily="34" charset="0"/>
              <a:buChar char="•"/>
            </a:pPr>
            <a:endParaRPr lang="pt-PT" sz="1200" dirty="0" smtClean="0"/>
          </a:p>
          <a:p>
            <a:pPr algn="just">
              <a:buFont typeface="Arial" pitchFamily="34" charset="0"/>
              <a:buChar char="•"/>
            </a:pPr>
            <a:r>
              <a:rPr lang="pt-PT" sz="1600" b="1" dirty="0" smtClean="0"/>
              <a:t>Dispersion Shifted</a:t>
            </a:r>
            <a:r>
              <a:rPr lang="pt-PT" sz="1600" dirty="0" smtClean="0"/>
              <a:t> (DS - G.653 ITU-T): é o tipo de fibra cuja dispersão é zero. Acreditava-se, em seu lançamento, que seria a fibra ideal para ser usada com sistemas WDM e SDH (Syncronous Digital Hierarchy ) de alta capacidade. Porém, com a evolução desses sistemas e o consequente aumento da quantidade de comprimentos de onda (Lambdas), verificou-se que esta fibra possui limitações no tocante à dispersão cromática, o que diminuiu o seu uso.</a:t>
            </a:r>
          </a:p>
          <a:p>
            <a:pPr>
              <a:buFont typeface="Arial" pitchFamily="34" charset="0"/>
              <a:buChar char="•"/>
            </a:pPr>
            <a:endParaRPr lang="pt-PT" sz="1200" dirty="0" smtClean="0"/>
          </a:p>
          <a:p>
            <a:pPr algn="just">
              <a:buFont typeface="Arial" pitchFamily="34" charset="0"/>
              <a:buChar char="•"/>
            </a:pPr>
            <a:r>
              <a:rPr lang="pt-PT" sz="1600" b="1" dirty="0" smtClean="0"/>
              <a:t>Non Zero Dispersion</a:t>
            </a:r>
            <a:r>
              <a:rPr lang="pt-PT" sz="1600" dirty="0" smtClean="0"/>
              <a:t> (NZD - G.655 ITU-T): é tipo de fibra que foi concebida para corrigir a limitação da fibra tipo DS, e cuja dispersão para a janela de 1550 nm (1 Nanómetro = 1,0×10</a:t>
            </a:r>
            <a:r>
              <a:rPr lang="pt-PT" sz="1600" baseline="30000" dirty="0" smtClean="0"/>
              <a:t>−9 </a:t>
            </a:r>
            <a:r>
              <a:rPr lang="pt-PT" sz="1600" dirty="0" smtClean="0"/>
              <a:t>: um milionésimo de milímetro ou um bilionésimo do metro)  é muito baixa em relação à fibra SM (18 ps.nm/km), porém não é zero (8 ps.nm/km). Para obter esta redução do factor de dispersão cromática, o núcleo da fibra foi alterado para ter menor diâmetro.</a:t>
            </a:r>
            <a:endParaRPr lang="pt-PT" sz="1600" dirty="0"/>
          </a:p>
        </p:txBody>
      </p:sp>
      <p:sp>
        <p:nvSpPr>
          <p:cNvPr id="8" name="CaixaDeTexto 7"/>
          <p:cNvSpPr txBox="1"/>
          <p:nvPr/>
        </p:nvSpPr>
        <p:spPr>
          <a:xfrm>
            <a:off x="0" y="0"/>
            <a:ext cx="6012160"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pPr algn="ct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ESCOLHER UM BOM PROJECTO  OPGW</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ângulo 8"/>
          <p:cNvSpPr/>
          <p:nvPr/>
        </p:nvSpPr>
        <p:spPr>
          <a:xfrm>
            <a:off x="6300192" y="188640"/>
            <a:ext cx="3203847" cy="276999"/>
          </a:xfrm>
          <a:prstGeom prst="rect">
            <a:avLst/>
          </a:prstGeom>
        </p:spPr>
        <p:txBody>
          <a:bodyPr wrap="square">
            <a:spAutoFit/>
          </a:bodyPr>
          <a:lstStyle/>
          <a:p>
            <a:r>
              <a:rPr lang="pt-PT"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PROJECTO OPGW</a:t>
            </a:r>
            <a:endParaRPr lang="pt-PT"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p:cNvSpPr txBox="1"/>
          <p:nvPr/>
        </p:nvSpPr>
        <p:spPr>
          <a:xfrm>
            <a:off x="611560" y="2348880"/>
            <a:ext cx="7272808" cy="461665"/>
          </a:xfrm>
          <a:prstGeom prst="rect">
            <a:avLst/>
          </a:prstGeom>
          <a:noFill/>
          <a:ln>
            <a:noFill/>
          </a:ln>
        </p:spPr>
        <p:style>
          <a:lnRef idx="1">
            <a:schemeClr val="accent6"/>
          </a:lnRef>
          <a:fillRef idx="1002">
            <a:schemeClr val="lt2"/>
          </a:fillRef>
          <a:effectRef idx="2">
            <a:schemeClr val="accent6"/>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INTRODUÇÃO: CONCEITO da TECNOLOGIA OPGW</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5" name="CaixaDeTexto 14"/>
          <p:cNvSpPr txBox="1"/>
          <p:nvPr/>
        </p:nvSpPr>
        <p:spPr>
          <a:xfrm>
            <a:off x="611560" y="3068960"/>
            <a:ext cx="5904656" cy="461665"/>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ESCOLHER UM BOM PROJECTO OPGW</a:t>
            </a:r>
            <a:endParaRPr lang="pt-PT"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CaixaDeTexto 15"/>
          <p:cNvSpPr txBox="1"/>
          <p:nvPr/>
        </p:nvSpPr>
        <p:spPr>
          <a:xfrm>
            <a:off x="611560" y="4725144"/>
            <a:ext cx="5796136"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CONTRATAR UM BOM  FABRICANTE</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7" name="CaixaDeTexto 16"/>
          <p:cNvSpPr txBox="1"/>
          <p:nvPr/>
        </p:nvSpPr>
        <p:spPr>
          <a:xfrm>
            <a:off x="611560" y="3789040"/>
            <a:ext cx="5904656" cy="46166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IDENTIFICAR UM BOM SISTEMA OPGW</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CaixaDeTexto 17"/>
          <p:cNvSpPr txBox="1"/>
          <p:nvPr/>
        </p:nvSpPr>
        <p:spPr>
          <a:xfrm>
            <a:off x="0" y="1700808"/>
            <a:ext cx="9144000"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PAPEL DA FIBRA  ÓPTICA NO SECTOR ELÉCTRICO DE ANGOLA</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CaixaDeTexto 18"/>
          <p:cNvSpPr txBox="1"/>
          <p:nvPr/>
        </p:nvSpPr>
        <p:spPr>
          <a:xfrm>
            <a:off x="611560" y="5373216"/>
            <a:ext cx="8532440"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 TECNOLOGIA OPGW NO SECTOR ELÉCTRICO DE ANGOLA  </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0" name="CaixaDeTexto 19"/>
          <p:cNvSpPr txBox="1"/>
          <p:nvPr/>
        </p:nvSpPr>
        <p:spPr>
          <a:xfrm>
            <a:off x="611560" y="6021288"/>
            <a:ext cx="5904656" cy="461665"/>
          </a:xfrm>
          <a:prstGeom prst="rect">
            <a:avLst/>
          </a:prstGeom>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CONCLUSÃO</a:t>
            </a:r>
            <a:endParaRPr lang="pt-PT"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8" name="Picture 26" descr="http://3.bp.blogspot.com/_w0ccb8-b5t0/S-wXUHiM8iI/AAAAAAAAAOM/jgxsPdXNUKE/s1600/LT1.JPG"/>
          <p:cNvPicPr>
            <a:picLocks noChangeAspect="1" noChangeArrowheads="1"/>
          </p:cNvPicPr>
          <p:nvPr/>
        </p:nvPicPr>
        <p:blipFill>
          <a:blip r:embed="rId2" cstate="print"/>
          <a:srcRect/>
          <a:stretch>
            <a:fillRect/>
          </a:stretch>
        </p:blipFill>
        <p:spPr bwMode="auto">
          <a:xfrm>
            <a:off x="0" y="0"/>
            <a:ext cx="9144000" cy="1700808"/>
          </a:xfrm>
          <a:prstGeom prst="rect">
            <a:avLst/>
          </a:prstGeom>
          <a:noFill/>
        </p:spPr>
      </p:pic>
      <p:sp>
        <p:nvSpPr>
          <p:cNvPr id="29" name="CaixaDeTexto 28"/>
          <p:cNvSpPr txBox="1"/>
          <p:nvPr/>
        </p:nvSpPr>
        <p:spPr>
          <a:xfrm>
            <a:off x="1756927" y="404664"/>
            <a:ext cx="5832648" cy="1200329"/>
          </a:xfrm>
          <a:prstGeom prst="rect">
            <a:avLst/>
          </a:prstGeom>
          <a:noFill/>
          <a:ln>
            <a:noFill/>
          </a:ln>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pt-PT" sz="2400" dirty="0" smtClean="0"/>
              <a:t/>
            </a:r>
            <a:br>
              <a:rPr lang="pt-PT" sz="2400" dirty="0" smtClean="0"/>
            </a:br>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REPÚBLICA DE ANGOLA</a:t>
            </a:r>
            <a:endParaRPr lang="pt-PT" sz="2400"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MINISTÉRIO DA ENERGIA E ÁGUAS</a:t>
            </a:r>
            <a:endParaRPr lang="pt-PT" sz="2400"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762" y="47484"/>
            <a:ext cx="1006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0"/>
            <a:ext cx="6156176"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pPr algn="ct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IDENTIFICAR UM BOM SISTEMA OPGW</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ângulo 5"/>
          <p:cNvSpPr/>
          <p:nvPr/>
        </p:nvSpPr>
        <p:spPr>
          <a:xfrm>
            <a:off x="2699792" y="620688"/>
            <a:ext cx="3182666" cy="369332"/>
          </a:xfrm>
          <a:prstGeom prst="rect">
            <a:avLst/>
          </a:prstGeom>
        </p:spPr>
        <p:style>
          <a:lnRef idx="0">
            <a:scrgbClr r="0" g="0" b="0"/>
          </a:lnRef>
          <a:fillRef idx="1003">
            <a:schemeClr val="dk1"/>
          </a:fillRef>
          <a:effectRef idx="0">
            <a:scrgbClr r="0" g="0" b="0"/>
          </a:effectRef>
          <a:fontRef idx="major"/>
        </p:style>
        <p:txBody>
          <a:bodyPr wrap="none">
            <a:spAutoFit/>
          </a:bodyPr>
          <a:lstStyle/>
          <a:p>
            <a:pPr algn="just"/>
            <a:r>
              <a:rPr lang="pt-P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FIDELIDADE DO SISTEMA OPGW</a:t>
            </a:r>
          </a:p>
        </p:txBody>
      </p:sp>
      <p:pic>
        <p:nvPicPr>
          <p:cNvPr id="21506" name="Picture 2"/>
          <p:cNvPicPr>
            <a:picLocks noChangeAspect="1" noChangeArrowheads="1"/>
          </p:cNvPicPr>
          <p:nvPr/>
        </p:nvPicPr>
        <p:blipFill>
          <a:blip r:embed="rId2" cstate="print"/>
          <a:srcRect/>
          <a:stretch>
            <a:fillRect/>
          </a:stretch>
        </p:blipFill>
        <p:spPr bwMode="auto">
          <a:xfrm>
            <a:off x="395536" y="908720"/>
            <a:ext cx="8352928" cy="5544616"/>
          </a:xfrm>
          <a:prstGeom prst="rect">
            <a:avLst/>
          </a:prstGeom>
          <a:noFill/>
          <a:ln w="9525">
            <a:noFill/>
            <a:miter lim="800000"/>
            <a:headEnd/>
            <a:tailEnd/>
          </a:ln>
        </p:spPr>
      </p:pic>
      <p:sp>
        <p:nvSpPr>
          <p:cNvPr id="7" name="Rectângulo arredondado 6"/>
          <p:cNvSpPr/>
          <p:nvPr/>
        </p:nvSpPr>
        <p:spPr>
          <a:xfrm>
            <a:off x="179512" y="548680"/>
            <a:ext cx="8784976" cy="60486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ângulo 8"/>
          <p:cNvSpPr/>
          <p:nvPr/>
        </p:nvSpPr>
        <p:spPr>
          <a:xfrm>
            <a:off x="2915816" y="4941168"/>
            <a:ext cx="5688632" cy="1323439"/>
          </a:xfrm>
          <a:prstGeom prst="rect">
            <a:avLst/>
          </a:prstGeom>
        </p:spPr>
        <p:txBody>
          <a:bodyPr wrap="square">
            <a:spAutoFit/>
          </a:bodyPr>
          <a:lstStyle/>
          <a:p>
            <a:pPr algn="just"/>
            <a:r>
              <a:rPr lang="pt-PT" sz="1600" dirty="0" smtClean="0"/>
              <a:t>. </a:t>
            </a:r>
            <a:br>
              <a:rPr lang="pt-PT" sz="1600" dirty="0" smtClean="0"/>
            </a:br>
            <a:r>
              <a:rPr lang="pt-PT" sz="1600" dirty="0" smtClean="0"/>
              <a:t/>
            </a:r>
            <a:br>
              <a:rPr lang="pt-PT" sz="1600" dirty="0" smtClean="0"/>
            </a:br>
            <a:r>
              <a:rPr lang="pt-PT" sz="1600" dirty="0" smtClean="0"/>
              <a:t>O sistema é composto pelos cabos ópticos OPGW, cabos ópticos dieléctricos, acessórios e ferragens de instalação, caixas de emendas, terminações, etc.</a:t>
            </a:r>
            <a:endParaRPr lang="pt-PT" sz="1600" dirty="0"/>
          </a:p>
        </p:txBody>
      </p:sp>
      <p:sp>
        <p:nvSpPr>
          <p:cNvPr id="11" name="Rectângulo 10"/>
          <p:cNvSpPr/>
          <p:nvPr/>
        </p:nvSpPr>
        <p:spPr>
          <a:xfrm>
            <a:off x="6300192" y="188640"/>
            <a:ext cx="3203847" cy="276999"/>
          </a:xfrm>
          <a:prstGeom prst="rect">
            <a:avLst/>
          </a:prstGeom>
        </p:spPr>
        <p:txBody>
          <a:bodyPr wrap="square">
            <a:spAutoFit/>
          </a:bodyPr>
          <a:lstStyle/>
          <a:p>
            <a:r>
              <a:rPr lang="pt-PT"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FIDELIDADE DO SISTEMA</a:t>
            </a:r>
            <a:endParaRPr lang="pt-PT"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ângulo 5"/>
          <p:cNvSpPr/>
          <p:nvPr/>
        </p:nvSpPr>
        <p:spPr>
          <a:xfrm>
            <a:off x="755576" y="692696"/>
            <a:ext cx="4410118" cy="369332"/>
          </a:xfrm>
          <a:prstGeom prst="rect">
            <a:avLst/>
          </a:prstGeom>
        </p:spPr>
        <p:style>
          <a:lnRef idx="0">
            <a:scrgbClr r="0" g="0" b="0"/>
          </a:lnRef>
          <a:fillRef idx="1003">
            <a:schemeClr val="dk1"/>
          </a:fillRef>
          <a:effectRef idx="0">
            <a:scrgbClr r="0" g="0" b="0"/>
          </a:effectRef>
          <a:fontRef idx="major"/>
        </p:style>
        <p:txBody>
          <a:bodyPr wrap="none">
            <a:spAutoFit/>
          </a:bodyPr>
          <a:lstStyle/>
          <a:p>
            <a:pPr algn="just"/>
            <a:r>
              <a:rPr lang="pt-P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ALGUNS ERROS  DE  PROJECTOS  E SISTEMAS </a:t>
            </a:r>
          </a:p>
        </p:txBody>
      </p:sp>
      <p:sp>
        <p:nvSpPr>
          <p:cNvPr id="8" name="CaixaDeTexto 7"/>
          <p:cNvSpPr txBox="1"/>
          <p:nvPr/>
        </p:nvSpPr>
        <p:spPr>
          <a:xfrm>
            <a:off x="2699792" y="2636912"/>
            <a:ext cx="6228184" cy="1077218"/>
          </a:xfrm>
          <a:prstGeom prst="rect">
            <a:avLst/>
          </a:prstGeom>
          <a:noFill/>
        </p:spPr>
        <p:txBody>
          <a:bodyPr wrap="square" rtlCol="0">
            <a:spAutoFit/>
          </a:bodyPr>
          <a:lstStyle/>
          <a:p>
            <a:pPr algn="just"/>
            <a:r>
              <a:rPr lang="pt-PT" sz="1600" dirty="0" smtClean="0"/>
              <a:t>A corrosão é uma reacção química gerada pelo cabo OPGW  quanto estiver   posto em contacto  com alguns metais  cuja composição estiver diferente com a dele: abraçadeiras, grampos de descida, acessórios, hastes, etc.</a:t>
            </a:r>
            <a:endParaRPr lang="pt-PT" sz="1600" dirty="0"/>
          </a:p>
        </p:txBody>
      </p:sp>
      <p:pic>
        <p:nvPicPr>
          <p:cNvPr id="20483" name="Picture 3"/>
          <p:cNvPicPr>
            <a:picLocks noChangeAspect="1" noChangeArrowheads="1"/>
          </p:cNvPicPr>
          <p:nvPr/>
        </p:nvPicPr>
        <p:blipFill>
          <a:blip r:embed="rId2" cstate="print"/>
          <a:srcRect/>
          <a:stretch>
            <a:fillRect/>
          </a:stretch>
        </p:blipFill>
        <p:spPr bwMode="auto">
          <a:xfrm>
            <a:off x="323528" y="2636912"/>
            <a:ext cx="2304256" cy="1080120"/>
          </a:xfrm>
          <a:prstGeom prst="rect">
            <a:avLst/>
          </a:prstGeom>
          <a:noFill/>
          <a:ln w="9525">
            <a:noFill/>
            <a:miter lim="800000"/>
            <a:headEnd/>
            <a:tailEnd/>
          </a:ln>
        </p:spPr>
      </p:pic>
      <p:pic>
        <p:nvPicPr>
          <p:cNvPr id="20484" name="Picture 4"/>
          <p:cNvPicPr>
            <a:picLocks noChangeAspect="1" noChangeArrowheads="1"/>
          </p:cNvPicPr>
          <p:nvPr/>
        </p:nvPicPr>
        <p:blipFill>
          <a:blip r:embed="rId3" cstate="print"/>
          <a:srcRect/>
          <a:stretch>
            <a:fillRect/>
          </a:stretch>
        </p:blipFill>
        <p:spPr bwMode="auto">
          <a:xfrm>
            <a:off x="323528" y="1268760"/>
            <a:ext cx="2304256" cy="1152128"/>
          </a:xfrm>
          <a:prstGeom prst="rect">
            <a:avLst/>
          </a:prstGeom>
          <a:noFill/>
          <a:ln w="9525">
            <a:noFill/>
            <a:miter lim="800000"/>
            <a:headEnd/>
            <a:tailEnd/>
          </a:ln>
        </p:spPr>
      </p:pic>
      <p:sp>
        <p:nvSpPr>
          <p:cNvPr id="11" name="CaixaDeTexto 10"/>
          <p:cNvSpPr txBox="1"/>
          <p:nvPr/>
        </p:nvSpPr>
        <p:spPr>
          <a:xfrm>
            <a:off x="2699792" y="1412776"/>
            <a:ext cx="6228184" cy="584775"/>
          </a:xfrm>
          <a:prstGeom prst="rect">
            <a:avLst/>
          </a:prstGeom>
          <a:noFill/>
        </p:spPr>
        <p:txBody>
          <a:bodyPr wrap="square" rtlCol="0">
            <a:spAutoFit/>
          </a:bodyPr>
          <a:lstStyle/>
          <a:p>
            <a:pPr algn="just"/>
            <a:r>
              <a:rPr lang="pt-PT" sz="1600" dirty="0" smtClean="0"/>
              <a:t>Cabo OPGW  completamente  carbonizado pelas Descargas Atmosféricas por causa do Tubo não ter sido de Alumínio. </a:t>
            </a:r>
            <a:endParaRPr lang="pt-PT" sz="1600" dirty="0"/>
          </a:p>
        </p:txBody>
      </p:sp>
      <p:pic>
        <p:nvPicPr>
          <p:cNvPr id="20485" name="Picture 5"/>
          <p:cNvPicPr>
            <a:picLocks noChangeAspect="1" noChangeArrowheads="1"/>
          </p:cNvPicPr>
          <p:nvPr/>
        </p:nvPicPr>
        <p:blipFill>
          <a:blip r:embed="rId4" cstate="print"/>
          <a:srcRect/>
          <a:stretch>
            <a:fillRect/>
          </a:stretch>
        </p:blipFill>
        <p:spPr bwMode="auto">
          <a:xfrm>
            <a:off x="323529" y="3933056"/>
            <a:ext cx="2304256" cy="1059582"/>
          </a:xfrm>
          <a:prstGeom prst="rect">
            <a:avLst/>
          </a:prstGeom>
          <a:noFill/>
          <a:ln w="9525">
            <a:noFill/>
            <a:miter lim="800000"/>
            <a:headEnd/>
            <a:tailEnd/>
          </a:ln>
        </p:spPr>
      </p:pic>
      <p:sp>
        <p:nvSpPr>
          <p:cNvPr id="13" name="CaixaDeTexto 12"/>
          <p:cNvSpPr txBox="1"/>
          <p:nvPr/>
        </p:nvSpPr>
        <p:spPr>
          <a:xfrm>
            <a:off x="2699792" y="4077072"/>
            <a:ext cx="6228184" cy="830997"/>
          </a:xfrm>
          <a:prstGeom prst="rect">
            <a:avLst/>
          </a:prstGeom>
          <a:noFill/>
        </p:spPr>
        <p:txBody>
          <a:bodyPr wrap="square" rtlCol="0">
            <a:spAutoFit/>
          </a:bodyPr>
          <a:lstStyle/>
          <a:p>
            <a:pPr algn="just"/>
            <a:r>
              <a:rPr lang="pt-PT" sz="1600" dirty="0" smtClean="0"/>
              <a:t>As emendas reduzem a permeabilidade do Cabo OPGW, deixando penetrar a água cujo hidrogénio   afecta  gravemente as propriedades da fibra.</a:t>
            </a:r>
            <a:endParaRPr lang="pt-PT" sz="1600" dirty="0"/>
          </a:p>
        </p:txBody>
      </p:sp>
      <p:sp>
        <p:nvSpPr>
          <p:cNvPr id="14" name="Rectângulo arredondado 13"/>
          <p:cNvSpPr/>
          <p:nvPr/>
        </p:nvSpPr>
        <p:spPr>
          <a:xfrm>
            <a:off x="179512" y="548680"/>
            <a:ext cx="8784976" cy="5760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CaixaDeTexto 14"/>
          <p:cNvSpPr txBox="1"/>
          <p:nvPr/>
        </p:nvSpPr>
        <p:spPr>
          <a:xfrm>
            <a:off x="0" y="0"/>
            <a:ext cx="6228184"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pPr algn="ct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IDENTIFICAR UM BOM SISTEMA OPGW</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ângulo 11"/>
          <p:cNvSpPr/>
          <p:nvPr/>
        </p:nvSpPr>
        <p:spPr>
          <a:xfrm>
            <a:off x="6300192" y="188640"/>
            <a:ext cx="3203847" cy="276999"/>
          </a:xfrm>
          <a:prstGeom prst="rect">
            <a:avLst/>
          </a:prstGeom>
        </p:spPr>
        <p:txBody>
          <a:bodyPr wrap="square">
            <a:spAutoFit/>
          </a:bodyPr>
          <a:lstStyle/>
          <a:p>
            <a:r>
              <a:rPr lang="pt-PT"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ERROS DE PROJECTOS E SISTEMAS</a:t>
            </a:r>
            <a:endParaRPr lang="pt-PT"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755576" y="1340768"/>
            <a:ext cx="7488832" cy="3168352"/>
          </a:xfrm>
          <a:prstGeom prst="rect">
            <a:avLst/>
          </a:prstGeom>
          <a:noFill/>
          <a:ln w="9525">
            <a:noFill/>
            <a:miter lim="800000"/>
            <a:headEnd/>
            <a:tailEnd/>
          </a:ln>
        </p:spPr>
      </p:pic>
      <p:sp>
        <p:nvSpPr>
          <p:cNvPr id="7" name="Rectângulo arredondado 6"/>
          <p:cNvSpPr/>
          <p:nvPr/>
        </p:nvSpPr>
        <p:spPr>
          <a:xfrm>
            <a:off x="467544" y="980728"/>
            <a:ext cx="8136904" cy="56886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ângulo 7"/>
          <p:cNvSpPr/>
          <p:nvPr/>
        </p:nvSpPr>
        <p:spPr>
          <a:xfrm>
            <a:off x="937845" y="1124744"/>
            <a:ext cx="2180405" cy="261610"/>
          </a:xfrm>
          <a:prstGeom prst="rect">
            <a:avLst/>
          </a:prstGeom>
        </p:spPr>
        <p:style>
          <a:lnRef idx="0">
            <a:scrgbClr r="0" g="0" b="0"/>
          </a:lnRef>
          <a:fillRef idx="1003">
            <a:schemeClr val="dk1"/>
          </a:fillRef>
          <a:effectRef idx="0">
            <a:scrgbClr r="0" g="0" b="0"/>
          </a:effectRef>
          <a:fontRef idx="major"/>
        </p:style>
        <p:txBody>
          <a:bodyPr wrap="none">
            <a:spAutoFit/>
          </a:bodyPr>
          <a:lstStyle/>
          <a:p>
            <a:pPr algn="just"/>
            <a:r>
              <a:rPr lang="pt-PT"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Programa Nacional de Banda Larga</a:t>
            </a:r>
          </a:p>
        </p:txBody>
      </p:sp>
      <p:sp>
        <p:nvSpPr>
          <p:cNvPr id="9" name="Rectângulo 8"/>
          <p:cNvSpPr/>
          <p:nvPr/>
        </p:nvSpPr>
        <p:spPr>
          <a:xfrm>
            <a:off x="683568" y="4653136"/>
            <a:ext cx="7704856" cy="2092881"/>
          </a:xfrm>
          <a:prstGeom prst="rect">
            <a:avLst/>
          </a:prstGeom>
        </p:spPr>
        <p:txBody>
          <a:bodyPr wrap="square">
            <a:spAutoFit/>
          </a:bodyPr>
          <a:lstStyle/>
          <a:p>
            <a:pPr algn="just"/>
            <a:r>
              <a:rPr lang="pt-PT" sz="1600" dirty="0" smtClean="0"/>
              <a:t>As </a:t>
            </a:r>
            <a:r>
              <a:rPr lang="pt-PT" sz="1600" dirty="0"/>
              <a:t>redes de fibras </a:t>
            </a:r>
            <a:r>
              <a:rPr lang="pt-PT" sz="1600" dirty="0" smtClean="0"/>
              <a:t>ópticas OPGW </a:t>
            </a:r>
            <a:r>
              <a:rPr lang="pt-PT" sz="1600" dirty="0"/>
              <a:t>das empresas estatais do </a:t>
            </a:r>
            <a:r>
              <a:rPr lang="pt-PT" sz="1600" dirty="0" smtClean="0"/>
              <a:t>sector eléctrico Brasileiro  contribuem  na </a:t>
            </a:r>
            <a:r>
              <a:rPr lang="pt-PT" sz="1600" dirty="0"/>
              <a:t>transmissão de dados </a:t>
            </a:r>
            <a:r>
              <a:rPr lang="pt-PT" sz="1600" dirty="0" smtClean="0"/>
              <a:t> voz e imagem no </a:t>
            </a:r>
            <a:r>
              <a:rPr lang="pt-PT" sz="1600" dirty="0"/>
              <a:t>âmbito do Programa Nacional de Banda </a:t>
            </a:r>
            <a:r>
              <a:rPr lang="pt-PT" sz="1600" dirty="0" smtClean="0"/>
              <a:t>Larga:</a:t>
            </a:r>
          </a:p>
          <a:p>
            <a:pPr algn="just"/>
            <a:endParaRPr lang="pt-PT" sz="1600" dirty="0" smtClean="0"/>
          </a:p>
          <a:p>
            <a:pPr lvl="1" algn="just">
              <a:buFont typeface="Arial" pitchFamily="34" charset="0"/>
              <a:buChar char="•"/>
            </a:pPr>
            <a:r>
              <a:rPr lang="pt-PT" sz="1600" dirty="0"/>
              <a:t> </a:t>
            </a:r>
            <a:r>
              <a:rPr lang="pt-PT" sz="1600" dirty="0" smtClean="0"/>
              <a:t>Abrangência : 27 capitais e 4.283 municípios;</a:t>
            </a:r>
          </a:p>
          <a:p>
            <a:pPr lvl="1" algn="just">
              <a:buFont typeface="Arial" pitchFamily="34" charset="0"/>
              <a:buChar char="•"/>
            </a:pPr>
            <a:r>
              <a:rPr lang="pt-PT" sz="1600" dirty="0" smtClean="0"/>
              <a:t>Qualidade de  Estações: 322 Pontos de Presença (POPs);</a:t>
            </a:r>
          </a:p>
          <a:p>
            <a:pPr lvl="1" algn="just">
              <a:buFont typeface="Arial" pitchFamily="34" charset="0"/>
              <a:buChar char="•"/>
            </a:pPr>
            <a:r>
              <a:rPr lang="pt-PT" sz="1600" dirty="0" smtClean="0"/>
              <a:t>Extensão: 30.803 km.</a:t>
            </a:r>
          </a:p>
          <a:p>
            <a:pPr algn="just"/>
            <a:endParaRPr lang="pt-PT" dirty="0"/>
          </a:p>
        </p:txBody>
      </p:sp>
      <p:sp>
        <p:nvSpPr>
          <p:cNvPr id="10" name="CaixaDeTexto 9"/>
          <p:cNvSpPr txBox="1"/>
          <p:nvPr/>
        </p:nvSpPr>
        <p:spPr>
          <a:xfrm>
            <a:off x="0" y="0"/>
            <a:ext cx="6732240"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pPr algn="ct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IDENTIFICAR UM BOM SISTEMA OPGW</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ângulo 10"/>
          <p:cNvSpPr/>
          <p:nvPr/>
        </p:nvSpPr>
        <p:spPr>
          <a:xfrm>
            <a:off x="6660232" y="188640"/>
            <a:ext cx="3203847" cy="276999"/>
          </a:xfrm>
          <a:prstGeom prst="rect">
            <a:avLst/>
          </a:prstGeom>
        </p:spPr>
        <p:txBody>
          <a:bodyPr wrap="square">
            <a:spAutoFit/>
          </a:bodyPr>
          <a:lstStyle/>
          <a:p>
            <a:r>
              <a:rPr lang="pt-PT"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BENMARKINK : CASO  DO BRASIL</a:t>
            </a:r>
            <a:endParaRPr lang="pt-PT"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611560" y="2348880"/>
            <a:ext cx="6984776" cy="461665"/>
          </a:xfrm>
          <a:prstGeom prst="rect">
            <a:avLst/>
          </a:prstGeom>
          <a:noFill/>
          <a:ln>
            <a:noFill/>
          </a:ln>
        </p:spPr>
        <p:style>
          <a:lnRef idx="1">
            <a:schemeClr val="accent6"/>
          </a:lnRef>
          <a:fillRef idx="1002">
            <a:schemeClr val="lt2"/>
          </a:fillRef>
          <a:effectRef idx="2">
            <a:schemeClr val="accent6"/>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INTRODUÇÃO:  Conceito da TECNOLOGIA OPGW</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CaixaDeTexto 8"/>
          <p:cNvSpPr txBox="1"/>
          <p:nvPr/>
        </p:nvSpPr>
        <p:spPr>
          <a:xfrm>
            <a:off x="611560" y="3068960"/>
            <a:ext cx="5904656" cy="461665"/>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ESCOLHER UM BOM PROJECTO OPGW</a:t>
            </a:r>
            <a:endParaRPr lang="pt-PT"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CaixaDeTexto 10"/>
          <p:cNvSpPr txBox="1"/>
          <p:nvPr/>
        </p:nvSpPr>
        <p:spPr>
          <a:xfrm>
            <a:off x="611560" y="3789040"/>
            <a:ext cx="5904656" cy="461665"/>
          </a:xfrm>
          <a:prstGeom prst="rect">
            <a:avLst/>
          </a:prstGeom>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INDENTIFICAR UM BOM SISTEMA OPGW</a:t>
            </a:r>
            <a:endParaRPr lang="pt-PT"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CaixaDeTexto 11"/>
          <p:cNvSpPr txBox="1"/>
          <p:nvPr/>
        </p:nvSpPr>
        <p:spPr>
          <a:xfrm>
            <a:off x="0" y="1700808"/>
            <a:ext cx="9144000"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PAPEL DA FIBRA  ÓPTICA NO SECTOR ELÉCTRICO DE ANGOLA</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CaixaDeTexto 12"/>
          <p:cNvSpPr txBox="1"/>
          <p:nvPr/>
        </p:nvSpPr>
        <p:spPr>
          <a:xfrm>
            <a:off x="683568" y="4437112"/>
            <a:ext cx="5904656" cy="46166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CONTRATAR UM BOM FABRICANTE</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CaixaDeTexto 13"/>
          <p:cNvSpPr txBox="1"/>
          <p:nvPr/>
        </p:nvSpPr>
        <p:spPr>
          <a:xfrm>
            <a:off x="611560" y="5157192"/>
            <a:ext cx="8532440"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 TECNOLOGIA OPGW NO SECTOR ELÉCTRICO DE ANGOLA  </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5" name="CaixaDeTexto 14"/>
          <p:cNvSpPr txBox="1"/>
          <p:nvPr/>
        </p:nvSpPr>
        <p:spPr>
          <a:xfrm>
            <a:off x="611560" y="6021288"/>
            <a:ext cx="5904656" cy="461665"/>
          </a:xfrm>
          <a:prstGeom prst="rect">
            <a:avLst/>
          </a:prstGeom>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CONCLUSÃO</a:t>
            </a:r>
            <a:endParaRPr lang="pt-PT"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2" name="Picture 26" descr="http://3.bp.blogspot.com/_w0ccb8-b5t0/S-wXUHiM8iI/AAAAAAAAAOM/jgxsPdXNUKE/s1600/LT1.JPG"/>
          <p:cNvPicPr>
            <a:picLocks noChangeAspect="1" noChangeArrowheads="1"/>
          </p:cNvPicPr>
          <p:nvPr/>
        </p:nvPicPr>
        <p:blipFill>
          <a:blip r:embed="rId2" cstate="print"/>
          <a:srcRect/>
          <a:stretch>
            <a:fillRect/>
          </a:stretch>
        </p:blipFill>
        <p:spPr bwMode="auto">
          <a:xfrm>
            <a:off x="0" y="0"/>
            <a:ext cx="9144000" cy="1700808"/>
          </a:xfrm>
          <a:prstGeom prst="rect">
            <a:avLst/>
          </a:prstGeom>
          <a:noFill/>
        </p:spPr>
      </p:pic>
      <p:sp>
        <p:nvSpPr>
          <p:cNvPr id="33" name="CaixaDeTexto 32"/>
          <p:cNvSpPr txBox="1"/>
          <p:nvPr/>
        </p:nvSpPr>
        <p:spPr>
          <a:xfrm>
            <a:off x="1547664" y="476672"/>
            <a:ext cx="5832648" cy="1200329"/>
          </a:xfrm>
          <a:prstGeom prst="rect">
            <a:avLst/>
          </a:prstGeom>
          <a:noFill/>
          <a:ln>
            <a:noFill/>
          </a:ln>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pt-PT" sz="2400" dirty="0" smtClean="0"/>
              <a:t/>
            </a:r>
            <a:br>
              <a:rPr lang="pt-PT" sz="2400" dirty="0" smtClean="0"/>
            </a:br>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REPÚBLICA DE ANGOLA</a:t>
            </a:r>
            <a:endParaRPr lang="pt-PT" sz="2400"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MINISTÉRIO DA ENERGIA E ÁGUAS</a:t>
            </a:r>
            <a:endParaRPr lang="pt-PT" sz="2400"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305" y="88404"/>
            <a:ext cx="1006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9144000"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pPr algn="ct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CONTRATAR UM BOM FABRICANTE OPGW</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aixaDeTexto 4"/>
          <p:cNvSpPr txBox="1"/>
          <p:nvPr/>
        </p:nvSpPr>
        <p:spPr>
          <a:xfrm>
            <a:off x="611560" y="1700808"/>
            <a:ext cx="7848872" cy="4524315"/>
          </a:xfrm>
          <a:prstGeom prst="rect">
            <a:avLst/>
          </a:prstGeom>
          <a:noFill/>
        </p:spPr>
        <p:txBody>
          <a:bodyPr wrap="square" rtlCol="0">
            <a:spAutoFit/>
          </a:bodyPr>
          <a:lstStyle/>
          <a:p>
            <a:pPr algn="just"/>
            <a:r>
              <a:rPr lang="pt-PT" sz="1600" dirty="0" smtClean="0"/>
              <a:t>Três factores fundamentais permitem  identificar um bom  fornecedor de OPGW:</a:t>
            </a:r>
          </a:p>
          <a:p>
            <a:pPr algn="just"/>
            <a:endParaRPr lang="pt-PT" sz="1600" dirty="0"/>
          </a:p>
          <a:p>
            <a:pPr marL="342900" indent="-342900" algn="just">
              <a:buAutoNum type="arabicPeriod"/>
            </a:pPr>
            <a:r>
              <a:rPr lang="pt-PT" sz="1600" dirty="0" smtClean="0"/>
              <a:t>Qualificação:</a:t>
            </a:r>
          </a:p>
          <a:p>
            <a:pPr marL="800100" lvl="1" indent="-342900" algn="just">
              <a:buFont typeface="Arial" pitchFamily="34" charset="0"/>
              <a:buChar char="•"/>
            </a:pPr>
            <a:r>
              <a:rPr lang="pt-PT" sz="1600" dirty="0" smtClean="0"/>
              <a:t>Quantidade de cabos OPGW instalados;</a:t>
            </a:r>
          </a:p>
          <a:p>
            <a:pPr marL="800100" lvl="1" indent="-342900" algn="just">
              <a:buFont typeface="Arial" pitchFamily="34" charset="0"/>
              <a:buChar char="•"/>
            </a:pPr>
            <a:r>
              <a:rPr lang="pt-PT" sz="1600" dirty="0" smtClean="0"/>
              <a:t>Acesso à tecnologia de fibras ópticas;</a:t>
            </a:r>
          </a:p>
          <a:p>
            <a:pPr marL="800100" lvl="1" indent="-342900" algn="just">
              <a:buFont typeface="Arial" pitchFamily="34" charset="0"/>
              <a:buChar char="•"/>
            </a:pPr>
            <a:r>
              <a:rPr lang="pt-PT" sz="1600" dirty="0" smtClean="0"/>
              <a:t>Experiência em diversos países.</a:t>
            </a:r>
          </a:p>
          <a:p>
            <a:pPr marL="342900" indent="-342900" algn="just">
              <a:buAutoNum type="arabicPeriod" startAt="2"/>
            </a:pPr>
            <a:r>
              <a:rPr lang="pt-PT" sz="1600" dirty="0" smtClean="0"/>
              <a:t>Capacidade Técnica</a:t>
            </a:r>
          </a:p>
          <a:p>
            <a:pPr marL="800100" lvl="1" indent="-342900" algn="just">
              <a:buFont typeface="Arial" pitchFamily="34" charset="0"/>
              <a:buChar char="•"/>
            </a:pPr>
            <a:r>
              <a:rPr lang="pt-PT" sz="1600" dirty="0" smtClean="0"/>
              <a:t>Engenharia de aplicação;</a:t>
            </a:r>
          </a:p>
          <a:p>
            <a:pPr marL="800100" lvl="1" indent="-342900" algn="just">
              <a:buFont typeface="Arial" pitchFamily="34" charset="0"/>
              <a:buChar char="•"/>
            </a:pPr>
            <a:r>
              <a:rPr lang="pt-PT" sz="1600" dirty="0" smtClean="0"/>
              <a:t>Capacidade produtiva;</a:t>
            </a:r>
          </a:p>
          <a:p>
            <a:pPr marL="800100" lvl="1" indent="-342900" algn="just">
              <a:buFont typeface="Arial" pitchFamily="34" charset="0"/>
              <a:buChar char="•"/>
            </a:pPr>
            <a:r>
              <a:rPr lang="pt-PT" sz="1600" dirty="0" smtClean="0"/>
              <a:t>Prazo de entrega;</a:t>
            </a:r>
          </a:p>
          <a:p>
            <a:pPr marL="800100" lvl="1" indent="-342900" algn="just">
              <a:buFont typeface="Arial" pitchFamily="34" charset="0"/>
              <a:buChar char="•"/>
            </a:pPr>
            <a:r>
              <a:rPr lang="pt-PT" sz="1600" dirty="0" smtClean="0"/>
              <a:t>Laboratório de testes;</a:t>
            </a:r>
          </a:p>
          <a:p>
            <a:pPr marL="800100" lvl="1" indent="-342900" algn="just">
              <a:buFont typeface="Arial" pitchFamily="34" charset="0"/>
              <a:buChar char="•"/>
            </a:pPr>
            <a:r>
              <a:rPr lang="pt-PT" sz="1600" dirty="0" smtClean="0"/>
              <a:t>Capacidade para fornecer soluções integradas;</a:t>
            </a:r>
          </a:p>
          <a:p>
            <a:pPr marL="800100" lvl="1" indent="-342900" algn="just">
              <a:buFont typeface="Arial" pitchFamily="34" charset="0"/>
              <a:buChar char="•"/>
            </a:pPr>
            <a:r>
              <a:rPr lang="pt-PT" sz="1600" dirty="0" smtClean="0"/>
              <a:t>Sistemas de Qualidade.</a:t>
            </a:r>
          </a:p>
          <a:p>
            <a:pPr marL="342900" indent="-342900" algn="just">
              <a:buAutoNum type="arabicPeriod" startAt="3"/>
            </a:pPr>
            <a:r>
              <a:rPr lang="pt-PT" sz="1600" dirty="0" smtClean="0"/>
              <a:t>Serviços</a:t>
            </a:r>
          </a:p>
          <a:p>
            <a:pPr marL="800100" lvl="1" indent="-342900" algn="just">
              <a:buFont typeface="Arial" pitchFamily="34" charset="0"/>
              <a:buChar char="•"/>
            </a:pPr>
            <a:r>
              <a:rPr lang="pt-PT" sz="1600" dirty="0" smtClean="0"/>
              <a:t>Projectos;</a:t>
            </a:r>
          </a:p>
          <a:p>
            <a:pPr marL="800100" lvl="1" indent="-342900" algn="just">
              <a:buFont typeface="Arial" pitchFamily="34" charset="0"/>
              <a:buChar char="•"/>
            </a:pPr>
            <a:r>
              <a:rPr lang="pt-PT" sz="1600" dirty="0" smtClean="0"/>
              <a:t>Supervisão;</a:t>
            </a:r>
          </a:p>
          <a:p>
            <a:pPr marL="800100" lvl="1" indent="-342900" algn="just">
              <a:buFont typeface="Arial" pitchFamily="34" charset="0"/>
              <a:buChar char="•"/>
            </a:pPr>
            <a:r>
              <a:rPr lang="pt-PT" sz="1600" dirty="0" smtClean="0"/>
              <a:t>Testes e comissionamento;</a:t>
            </a:r>
          </a:p>
          <a:p>
            <a:pPr marL="800100" lvl="1" indent="-342900" algn="just">
              <a:buFont typeface="Arial" pitchFamily="34" charset="0"/>
              <a:buChar char="•"/>
            </a:pPr>
            <a:r>
              <a:rPr lang="pt-PT" sz="1600" dirty="0" smtClean="0"/>
              <a:t>Assistência de pós venda.</a:t>
            </a:r>
            <a:endParaRPr lang="pt-PT" sz="1600" dirty="0"/>
          </a:p>
        </p:txBody>
      </p:sp>
      <p:sp>
        <p:nvSpPr>
          <p:cNvPr id="6" name="Rectângulo arredondado 5"/>
          <p:cNvSpPr/>
          <p:nvPr/>
        </p:nvSpPr>
        <p:spPr>
          <a:xfrm>
            <a:off x="179512" y="548680"/>
            <a:ext cx="8784976" cy="5760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ângulo 6"/>
          <p:cNvSpPr/>
          <p:nvPr/>
        </p:nvSpPr>
        <p:spPr>
          <a:xfrm>
            <a:off x="897828" y="620688"/>
            <a:ext cx="7009676" cy="369332"/>
          </a:xfrm>
          <a:prstGeom prst="rect">
            <a:avLst/>
          </a:prstGeom>
        </p:spPr>
        <p:style>
          <a:lnRef idx="0">
            <a:scrgbClr r="0" g="0" b="0"/>
          </a:lnRef>
          <a:fillRef idx="1003">
            <a:schemeClr val="dk1"/>
          </a:fillRef>
          <a:effectRef idx="0">
            <a:scrgbClr r="0" g="0" b="0"/>
          </a:effectRef>
          <a:fontRef idx="major"/>
        </p:style>
        <p:txBody>
          <a:bodyPr wrap="none">
            <a:spAutoFit/>
          </a:bodyPr>
          <a:lstStyle/>
          <a:p>
            <a:pPr algn="just"/>
            <a:r>
              <a:rPr lang="pt-P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Indicadores determinantes na escolha de um fornecedor de  cabo OPGW</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p:cNvSpPr txBox="1"/>
          <p:nvPr/>
        </p:nvSpPr>
        <p:spPr>
          <a:xfrm>
            <a:off x="0" y="1700808"/>
            <a:ext cx="9144000"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PAPEL DA FIBRA  ÓPTICA NO SECTOR ELÉCTRICO DE ANGOLA</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CaixaDeTexto 14"/>
          <p:cNvSpPr txBox="1"/>
          <p:nvPr/>
        </p:nvSpPr>
        <p:spPr>
          <a:xfrm>
            <a:off x="611560" y="5373216"/>
            <a:ext cx="7776864" cy="46166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TECNOLOGIA OPGW NO SECTOR ELÉCTRICO DE ANGOLA</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CaixaDeTexto 15"/>
          <p:cNvSpPr txBox="1"/>
          <p:nvPr/>
        </p:nvSpPr>
        <p:spPr>
          <a:xfrm>
            <a:off x="539552" y="3068960"/>
            <a:ext cx="5904656" cy="461665"/>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ESCOLHER UM BOM PROJECTO OPGW</a:t>
            </a:r>
            <a:endParaRPr lang="pt-PT"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7" name="CaixaDeTexto 16"/>
          <p:cNvSpPr txBox="1"/>
          <p:nvPr/>
        </p:nvSpPr>
        <p:spPr>
          <a:xfrm>
            <a:off x="539552" y="4725144"/>
            <a:ext cx="5796136"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CONTRATAR UM BOM  FABRICANTE</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8" name="CaixaDeTexto 17"/>
          <p:cNvSpPr txBox="1"/>
          <p:nvPr/>
        </p:nvSpPr>
        <p:spPr>
          <a:xfrm>
            <a:off x="539552" y="3789040"/>
            <a:ext cx="5904656" cy="461665"/>
          </a:xfrm>
          <a:prstGeom prst="rect">
            <a:avLst/>
          </a:prstGeom>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IDENTIFICAR UM BOM SISTEMA OPGW</a:t>
            </a:r>
            <a:endParaRPr lang="pt-PT"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0" name="CaixaDeTexto 19"/>
          <p:cNvSpPr txBox="1"/>
          <p:nvPr/>
        </p:nvSpPr>
        <p:spPr>
          <a:xfrm>
            <a:off x="611560" y="6021288"/>
            <a:ext cx="5904656" cy="461665"/>
          </a:xfrm>
          <a:prstGeom prst="rect">
            <a:avLst/>
          </a:prstGeom>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CONCLUSÃO</a:t>
            </a:r>
            <a:endParaRPr lang="pt-PT"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1" name="CaixaDeTexto 20"/>
          <p:cNvSpPr txBox="1"/>
          <p:nvPr/>
        </p:nvSpPr>
        <p:spPr>
          <a:xfrm>
            <a:off x="611560" y="2348880"/>
            <a:ext cx="6984776" cy="461665"/>
          </a:xfrm>
          <a:prstGeom prst="rect">
            <a:avLst/>
          </a:prstGeom>
          <a:noFill/>
          <a:ln>
            <a:noFill/>
          </a:ln>
        </p:spPr>
        <p:style>
          <a:lnRef idx="1">
            <a:schemeClr val="accent6"/>
          </a:lnRef>
          <a:fillRef idx="1002">
            <a:schemeClr val="lt2"/>
          </a:fillRef>
          <a:effectRef idx="2">
            <a:schemeClr val="accent6"/>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INTRODUÇÃO:  Conceito da TECNOLOGIA OPGW</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4" name="Picture 26" descr="http://3.bp.blogspot.com/_w0ccb8-b5t0/S-wXUHiM8iI/AAAAAAAAAOM/jgxsPdXNUKE/s1600/LT1.JPG"/>
          <p:cNvPicPr>
            <a:picLocks noChangeAspect="1" noChangeArrowheads="1"/>
          </p:cNvPicPr>
          <p:nvPr/>
        </p:nvPicPr>
        <p:blipFill>
          <a:blip r:embed="rId2" cstate="print"/>
          <a:srcRect/>
          <a:stretch>
            <a:fillRect/>
          </a:stretch>
        </p:blipFill>
        <p:spPr bwMode="auto">
          <a:xfrm>
            <a:off x="0" y="0"/>
            <a:ext cx="9144000" cy="1700808"/>
          </a:xfrm>
          <a:prstGeom prst="rect">
            <a:avLst/>
          </a:prstGeom>
          <a:noFill/>
        </p:spPr>
      </p:pic>
      <p:sp>
        <p:nvSpPr>
          <p:cNvPr id="35" name="CaixaDeTexto 34"/>
          <p:cNvSpPr txBox="1"/>
          <p:nvPr/>
        </p:nvSpPr>
        <p:spPr>
          <a:xfrm>
            <a:off x="1547664" y="476672"/>
            <a:ext cx="5832648" cy="1200329"/>
          </a:xfrm>
          <a:prstGeom prst="rect">
            <a:avLst/>
          </a:prstGeom>
          <a:noFill/>
          <a:ln>
            <a:noFill/>
          </a:ln>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pt-PT" sz="2400" dirty="0" smtClean="0"/>
              <a:t/>
            </a:r>
            <a:br>
              <a:rPr lang="pt-PT" sz="2400" dirty="0" smtClean="0"/>
            </a:br>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REPÚBLICA DE ANGOLA</a:t>
            </a:r>
            <a:endParaRPr lang="pt-PT" sz="2400"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MINISTÉRIO DA ENERGIA E ÁGUAS</a:t>
            </a:r>
            <a:endParaRPr lang="pt-PT" sz="2400"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88404"/>
            <a:ext cx="1006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611560" y="3140968"/>
            <a:ext cx="5796136"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ESCOLHER UM BOM Projecto OPGW</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CaixaDeTexto 5"/>
          <p:cNvSpPr txBox="1"/>
          <p:nvPr/>
        </p:nvSpPr>
        <p:spPr>
          <a:xfrm>
            <a:off x="611560" y="2348880"/>
            <a:ext cx="7056784" cy="46166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INTRODUÇÃO: CONCEITO DA TECNOLOGIA OPGW</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CaixaDeTexto 12"/>
          <p:cNvSpPr txBox="1"/>
          <p:nvPr/>
        </p:nvSpPr>
        <p:spPr>
          <a:xfrm>
            <a:off x="611560" y="3717032"/>
            <a:ext cx="6336704"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INDENTIFICAR UM BOM SISTEMA  OPGW</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5" name="CaixaDeTexto 14"/>
          <p:cNvSpPr txBox="1"/>
          <p:nvPr/>
        </p:nvSpPr>
        <p:spPr>
          <a:xfrm>
            <a:off x="611560" y="4365104"/>
            <a:ext cx="5796136"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CONTRATAR UM BOM  FABRICANTE</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6" name="CaixaDeTexto 15"/>
          <p:cNvSpPr txBox="1"/>
          <p:nvPr/>
        </p:nvSpPr>
        <p:spPr>
          <a:xfrm>
            <a:off x="0" y="1700808"/>
            <a:ext cx="9144000"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PAPEL DA FIBRA ÓPTICA  NO SECTOR ELÉCTRICO DE ANGOLA</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CaixaDeTexto 16"/>
          <p:cNvSpPr txBox="1"/>
          <p:nvPr/>
        </p:nvSpPr>
        <p:spPr>
          <a:xfrm>
            <a:off x="611560" y="5013176"/>
            <a:ext cx="8532440"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 TECNOLOGIA OPGW NO SECTOR ELÉCTRICO DE ANGOLA  </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0" name="CaixaDeTexto 19"/>
          <p:cNvSpPr txBox="1"/>
          <p:nvPr/>
        </p:nvSpPr>
        <p:spPr>
          <a:xfrm>
            <a:off x="611560" y="5589240"/>
            <a:ext cx="5904656" cy="461665"/>
          </a:xfrm>
          <a:prstGeom prst="rect">
            <a:avLst/>
          </a:prstGeom>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CONCLUSÃO</a:t>
            </a:r>
            <a:endParaRPr lang="pt-PT"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4" name="Picture 26" descr="http://3.bp.blogspot.com/_w0ccb8-b5t0/S-wXUHiM8iI/AAAAAAAAAOM/jgxsPdXNUKE/s1600/LT1.JPG"/>
          <p:cNvPicPr>
            <a:picLocks noChangeAspect="1" noChangeArrowheads="1"/>
          </p:cNvPicPr>
          <p:nvPr/>
        </p:nvPicPr>
        <p:blipFill>
          <a:blip r:embed="rId2" cstate="print"/>
          <a:srcRect/>
          <a:stretch>
            <a:fillRect/>
          </a:stretch>
        </p:blipFill>
        <p:spPr bwMode="auto">
          <a:xfrm>
            <a:off x="0" y="0"/>
            <a:ext cx="9144000" cy="1700808"/>
          </a:xfrm>
          <a:prstGeom prst="rect">
            <a:avLst/>
          </a:prstGeom>
          <a:noFill/>
        </p:spPr>
      </p:pic>
      <p:sp>
        <p:nvSpPr>
          <p:cNvPr id="35" name="CaixaDeTexto 34"/>
          <p:cNvSpPr txBox="1"/>
          <p:nvPr/>
        </p:nvSpPr>
        <p:spPr>
          <a:xfrm>
            <a:off x="1547664" y="260648"/>
            <a:ext cx="5832648" cy="1200329"/>
          </a:xfrm>
          <a:prstGeom prst="rect">
            <a:avLst/>
          </a:prstGeom>
          <a:noFill/>
          <a:ln>
            <a:noFill/>
          </a:ln>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pt-PT" sz="2400" dirty="0" smtClean="0"/>
              <a:t/>
            </a:r>
            <a:br>
              <a:rPr lang="pt-PT" sz="2400" dirty="0" smtClean="0"/>
            </a:br>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REPÚBLICA DE ANGOLA</a:t>
            </a:r>
            <a:endParaRPr lang="pt-PT" sz="2400"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MINISTÉRIO DA ENERGIA E ÁGUAS</a:t>
            </a:r>
            <a:endParaRPr lang="pt-PT" sz="2400"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0"/>
            <a:ext cx="1006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71400"/>
            <a:ext cx="9144000" cy="7029400"/>
          </a:xfrm>
          <a:prstGeom prst="rect">
            <a:avLst/>
          </a:prstGeom>
          <a:noFill/>
          <a:ln w="57150">
            <a:solidFill>
              <a:schemeClr val="accent2"/>
            </a:solidFill>
            <a:miter lim="800000"/>
            <a:headEnd/>
            <a:tailEnd/>
          </a:ln>
        </p:spPr>
      </p:pic>
      <p:sp>
        <p:nvSpPr>
          <p:cNvPr id="329" name="Rectângulo 328"/>
          <p:cNvSpPr/>
          <p:nvPr/>
        </p:nvSpPr>
        <p:spPr>
          <a:xfrm>
            <a:off x="1403648" y="1268760"/>
            <a:ext cx="2088232" cy="280831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27" name="Rectângulo 326"/>
          <p:cNvSpPr/>
          <p:nvPr/>
        </p:nvSpPr>
        <p:spPr>
          <a:xfrm>
            <a:off x="3491880" y="332656"/>
            <a:ext cx="1656184" cy="230425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nvGrpSpPr>
          <p:cNvPr id="2" name="Group 332"/>
          <p:cNvGrpSpPr>
            <a:grpSpLocks/>
          </p:cNvGrpSpPr>
          <p:nvPr/>
        </p:nvGrpSpPr>
        <p:grpSpPr bwMode="auto">
          <a:xfrm>
            <a:off x="251520" y="188640"/>
            <a:ext cx="6245225" cy="5980112"/>
            <a:chOff x="1430083" y="288882"/>
            <a:chExt cx="5764497" cy="5980579"/>
          </a:xfrm>
        </p:grpSpPr>
        <p:cxnSp>
          <p:nvCxnSpPr>
            <p:cNvPr id="7" name="Straight Connector 4"/>
            <p:cNvCxnSpPr/>
            <p:nvPr/>
          </p:nvCxnSpPr>
          <p:spPr bwMode="auto">
            <a:xfrm rot="5400000">
              <a:off x="4387108" y="4395882"/>
              <a:ext cx="246081" cy="14653"/>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cxnSp>
          <p:nvCxnSpPr>
            <p:cNvPr id="8" name="Straight Connector 5"/>
            <p:cNvCxnSpPr/>
            <p:nvPr/>
          </p:nvCxnSpPr>
          <p:spPr bwMode="auto">
            <a:xfrm rot="16200000" flipH="1">
              <a:off x="4322634" y="4390021"/>
              <a:ext cx="246081" cy="26375"/>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cxnSp>
          <p:nvCxnSpPr>
            <p:cNvPr id="9" name="Straight Connector 6"/>
            <p:cNvCxnSpPr/>
            <p:nvPr/>
          </p:nvCxnSpPr>
          <p:spPr bwMode="auto">
            <a:xfrm rot="16200000" flipV="1">
              <a:off x="6064584" y="3711569"/>
              <a:ext cx="63505" cy="203676"/>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cxnSp>
          <p:nvCxnSpPr>
            <p:cNvPr id="10" name="Straight Connector 7"/>
            <p:cNvCxnSpPr/>
            <p:nvPr/>
          </p:nvCxnSpPr>
          <p:spPr bwMode="auto">
            <a:xfrm rot="5400000">
              <a:off x="5544393" y="3972544"/>
              <a:ext cx="196865" cy="123085"/>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cxnSp>
          <p:nvCxnSpPr>
            <p:cNvPr id="11" name="Straight Connector 8"/>
            <p:cNvCxnSpPr/>
            <p:nvPr/>
          </p:nvCxnSpPr>
          <p:spPr bwMode="auto">
            <a:xfrm rot="10800000" flipV="1">
              <a:off x="5720486" y="3781655"/>
              <a:ext cx="230053" cy="125422"/>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cxnSp>
          <p:nvCxnSpPr>
            <p:cNvPr id="12" name="Straight Connector 9"/>
            <p:cNvCxnSpPr/>
            <p:nvPr/>
          </p:nvCxnSpPr>
          <p:spPr bwMode="auto">
            <a:xfrm rot="10800000">
              <a:off x="2408905" y="2365494"/>
              <a:ext cx="1230853" cy="157174"/>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FF0000"/>
              </a:solidFill>
              <a:prstDash val="solid"/>
              <a:round/>
              <a:headEnd type="none" w="med" len="med"/>
              <a:tailEnd type="none" w="med" len="med"/>
            </a:ln>
            <a:effectLst/>
          </p:spPr>
        </p:cxnSp>
        <p:sp>
          <p:nvSpPr>
            <p:cNvPr id="13" name="Freeform 15"/>
            <p:cNvSpPr>
              <a:spLocks/>
            </p:cNvSpPr>
            <p:nvPr/>
          </p:nvSpPr>
          <p:spPr bwMode="auto">
            <a:xfrm>
              <a:off x="2130497" y="4545301"/>
              <a:ext cx="27841" cy="22227"/>
            </a:xfrm>
            <a:custGeom>
              <a:avLst/>
              <a:gdLst/>
              <a:ahLst/>
              <a:cxnLst>
                <a:cxn ang="0">
                  <a:pos x="14" y="0"/>
                </a:cxn>
                <a:cxn ang="0">
                  <a:pos x="21" y="25"/>
                </a:cxn>
                <a:cxn ang="0">
                  <a:pos x="0" y="25"/>
                </a:cxn>
                <a:cxn ang="0">
                  <a:pos x="0" y="0"/>
                </a:cxn>
                <a:cxn ang="0">
                  <a:pos x="14" y="0"/>
                </a:cxn>
              </a:cxnLst>
              <a:rect l="0" t="0" r="r" b="b"/>
              <a:pathLst>
                <a:path w="21" h="25">
                  <a:moveTo>
                    <a:pt x="14" y="0"/>
                  </a:moveTo>
                  <a:lnTo>
                    <a:pt x="21" y="25"/>
                  </a:lnTo>
                  <a:lnTo>
                    <a:pt x="0" y="25"/>
                  </a:lnTo>
                  <a:lnTo>
                    <a:pt x="0" y="0"/>
                  </a:lnTo>
                  <a:lnTo>
                    <a:pt x="14" y="0"/>
                  </a:lnTo>
                  <a:close/>
                </a:path>
              </a:pathLst>
            </a:custGeom>
            <a:solidFill>
              <a:srgbClr val="FFFFFF"/>
            </a:solidFill>
            <a:ln w="0">
              <a:solidFill>
                <a:srgbClr val="FFFFFF"/>
              </a:solidFill>
              <a:prstDash val="solid"/>
              <a:round/>
              <a:headEnd/>
              <a:tailEnd/>
            </a:ln>
          </p:spPr>
          <p:txBody>
            <a:bodyPr/>
            <a:lstStyle/>
            <a:p>
              <a:pPr algn="ctr">
                <a:spcBef>
                  <a:spcPct val="0"/>
                </a:spcBef>
                <a:buFontTx/>
                <a:buNone/>
                <a:defRPr/>
              </a:pPr>
              <a:endParaRPr lang="en-US" sz="1000" u="none" dirty="0">
                <a:latin typeface="+mn-lt"/>
              </a:endParaRPr>
            </a:p>
          </p:txBody>
        </p:sp>
        <p:sp>
          <p:nvSpPr>
            <p:cNvPr id="14" name="Rectangle 28"/>
            <p:cNvSpPr>
              <a:spLocks noChangeArrowheads="1"/>
            </p:cNvSpPr>
            <p:nvPr/>
          </p:nvSpPr>
          <p:spPr bwMode="auto">
            <a:xfrm>
              <a:off x="1431549" y="4597693"/>
              <a:ext cx="493806"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solidFill>
                    <a:srgbClr val="000080"/>
                  </a:solidFill>
                  <a:latin typeface="+mn-lt"/>
                </a:rPr>
                <a:t>Benguela</a:t>
              </a:r>
              <a:endParaRPr lang="en-US" sz="1000" u="none" dirty="0">
                <a:latin typeface="+mn-lt"/>
              </a:endParaRPr>
            </a:p>
          </p:txBody>
        </p:sp>
        <p:sp>
          <p:nvSpPr>
            <p:cNvPr id="15" name="Rectangle 67"/>
            <p:cNvSpPr>
              <a:spLocks noChangeArrowheads="1"/>
            </p:cNvSpPr>
            <p:nvPr/>
          </p:nvSpPr>
          <p:spPr bwMode="auto">
            <a:xfrm>
              <a:off x="2373737" y="3194234"/>
              <a:ext cx="372187"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solidFill>
                    <a:srgbClr val="000000"/>
                  </a:solidFill>
                  <a:latin typeface="+mn-lt"/>
                </a:rPr>
                <a:t>Gabela</a:t>
              </a:r>
              <a:endParaRPr lang="en-US" sz="1000" u="none" dirty="0">
                <a:latin typeface="+mn-lt"/>
              </a:endParaRPr>
            </a:p>
          </p:txBody>
        </p:sp>
        <p:sp>
          <p:nvSpPr>
            <p:cNvPr id="16" name="Rectangle 68"/>
            <p:cNvSpPr>
              <a:spLocks noChangeArrowheads="1"/>
            </p:cNvSpPr>
            <p:nvPr/>
          </p:nvSpPr>
          <p:spPr bwMode="auto">
            <a:xfrm>
              <a:off x="3661738" y="2881471"/>
              <a:ext cx="609566" cy="138124"/>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900" b="1" u="none" dirty="0">
                  <a:solidFill>
                    <a:srgbClr val="000080"/>
                  </a:solidFill>
                  <a:latin typeface="+mn-lt"/>
                </a:rPr>
                <a:t>260+700MW</a:t>
              </a:r>
              <a:endParaRPr lang="en-US" sz="900" u="none" dirty="0">
                <a:latin typeface="+mn-lt"/>
              </a:endParaRPr>
            </a:p>
          </p:txBody>
        </p:sp>
        <p:sp>
          <p:nvSpPr>
            <p:cNvPr id="17" name="Rectangle 69"/>
            <p:cNvSpPr>
              <a:spLocks noChangeArrowheads="1"/>
            </p:cNvSpPr>
            <p:nvPr/>
          </p:nvSpPr>
          <p:spPr bwMode="auto">
            <a:xfrm>
              <a:off x="2984769" y="4199199"/>
              <a:ext cx="344345"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solidFill>
                    <a:srgbClr val="000000"/>
                  </a:solidFill>
                  <a:latin typeface="+mn-lt"/>
                </a:rPr>
                <a:t>Biópio</a:t>
              </a:r>
              <a:endParaRPr lang="en-US" sz="1000" u="none" dirty="0">
                <a:latin typeface="+mn-lt"/>
              </a:endParaRPr>
            </a:p>
          </p:txBody>
        </p:sp>
        <p:sp>
          <p:nvSpPr>
            <p:cNvPr id="18" name="Rectangle 74"/>
            <p:cNvSpPr>
              <a:spLocks noChangeArrowheads="1"/>
            </p:cNvSpPr>
            <p:nvPr/>
          </p:nvSpPr>
          <p:spPr bwMode="auto">
            <a:xfrm>
              <a:off x="1702629" y="3983282"/>
              <a:ext cx="338485"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solidFill>
                    <a:srgbClr val="000000"/>
                  </a:solidFill>
                  <a:latin typeface="+mn-lt"/>
                </a:rPr>
                <a:t>Lobito</a:t>
              </a:r>
              <a:endParaRPr lang="en-US" sz="1000" u="none" dirty="0">
                <a:latin typeface="+mn-lt"/>
              </a:endParaRPr>
            </a:p>
          </p:txBody>
        </p:sp>
        <p:sp>
          <p:nvSpPr>
            <p:cNvPr id="19" name="Rectangle 75"/>
            <p:cNvSpPr>
              <a:spLocks noChangeArrowheads="1"/>
            </p:cNvSpPr>
            <p:nvPr/>
          </p:nvSpPr>
          <p:spPr bwMode="auto">
            <a:xfrm>
              <a:off x="1881396" y="5016826"/>
              <a:ext cx="246171"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solidFill>
                    <a:srgbClr val="000000"/>
                  </a:solidFill>
                  <a:latin typeface="+mn-lt"/>
                </a:rPr>
                <a:t>Saco</a:t>
              </a:r>
              <a:endParaRPr lang="en-US" sz="1000" u="none" dirty="0">
                <a:latin typeface="+mn-lt"/>
              </a:endParaRPr>
            </a:p>
          </p:txBody>
        </p:sp>
        <p:sp>
          <p:nvSpPr>
            <p:cNvPr id="20" name="Rectangle 76"/>
            <p:cNvSpPr>
              <a:spLocks noChangeArrowheads="1"/>
            </p:cNvSpPr>
            <p:nvPr/>
          </p:nvSpPr>
          <p:spPr bwMode="auto">
            <a:xfrm>
              <a:off x="1504814" y="5372454"/>
              <a:ext cx="416146"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solidFill>
                    <a:srgbClr val="000000"/>
                  </a:solidFill>
                  <a:latin typeface="+mn-lt"/>
                </a:rPr>
                <a:t>Namibe</a:t>
              </a:r>
              <a:endParaRPr lang="en-US" sz="1000" u="none" dirty="0">
                <a:latin typeface="+mn-lt"/>
              </a:endParaRPr>
            </a:p>
          </p:txBody>
        </p:sp>
        <p:sp>
          <p:nvSpPr>
            <p:cNvPr id="21" name="Rectangle 77"/>
            <p:cNvSpPr>
              <a:spLocks noChangeArrowheads="1"/>
            </p:cNvSpPr>
            <p:nvPr/>
          </p:nvSpPr>
          <p:spPr bwMode="auto">
            <a:xfrm>
              <a:off x="2747390" y="5067630"/>
              <a:ext cx="454244"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solidFill>
                    <a:srgbClr val="000000"/>
                  </a:solidFill>
                  <a:latin typeface="+mn-lt"/>
                </a:rPr>
                <a:t>Lubango</a:t>
              </a:r>
              <a:endParaRPr lang="en-US" sz="1000" u="none" dirty="0">
                <a:latin typeface="+mn-lt"/>
              </a:endParaRPr>
            </a:p>
          </p:txBody>
        </p:sp>
        <p:sp>
          <p:nvSpPr>
            <p:cNvPr id="22" name="Rectangle 78"/>
            <p:cNvSpPr>
              <a:spLocks noChangeArrowheads="1"/>
            </p:cNvSpPr>
            <p:nvPr/>
          </p:nvSpPr>
          <p:spPr bwMode="auto">
            <a:xfrm>
              <a:off x="4687449" y="4967609"/>
              <a:ext cx="376582"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solidFill>
                    <a:srgbClr val="000000"/>
                  </a:solidFill>
                  <a:latin typeface="+mn-lt"/>
                </a:rPr>
                <a:t>Matala</a:t>
              </a:r>
              <a:endParaRPr lang="en-US" sz="1000" u="none" dirty="0">
                <a:latin typeface="+mn-lt"/>
              </a:endParaRPr>
            </a:p>
          </p:txBody>
        </p:sp>
        <p:sp>
          <p:nvSpPr>
            <p:cNvPr id="23" name="Freeform 142"/>
            <p:cNvSpPr>
              <a:spLocks/>
            </p:cNvSpPr>
            <p:nvPr/>
          </p:nvSpPr>
          <p:spPr bwMode="auto">
            <a:xfrm>
              <a:off x="2149547" y="5426433"/>
              <a:ext cx="92314" cy="15876"/>
            </a:xfrm>
            <a:custGeom>
              <a:avLst/>
              <a:gdLst/>
              <a:ahLst/>
              <a:cxnLst>
                <a:cxn ang="0">
                  <a:pos x="71" y="8"/>
                </a:cxn>
                <a:cxn ang="0">
                  <a:pos x="0" y="17"/>
                </a:cxn>
                <a:cxn ang="0">
                  <a:pos x="0" y="8"/>
                </a:cxn>
                <a:cxn ang="0">
                  <a:pos x="71" y="0"/>
                </a:cxn>
                <a:cxn ang="0">
                  <a:pos x="71" y="8"/>
                </a:cxn>
              </a:cxnLst>
              <a:rect l="0" t="0" r="r" b="b"/>
              <a:pathLst>
                <a:path w="71" h="17">
                  <a:moveTo>
                    <a:pt x="71" y="8"/>
                  </a:moveTo>
                  <a:lnTo>
                    <a:pt x="0" y="17"/>
                  </a:lnTo>
                  <a:lnTo>
                    <a:pt x="0" y="8"/>
                  </a:lnTo>
                  <a:lnTo>
                    <a:pt x="71" y="0"/>
                  </a:lnTo>
                  <a:lnTo>
                    <a:pt x="71" y="8"/>
                  </a:lnTo>
                  <a:close/>
                </a:path>
              </a:pathLst>
            </a:custGeom>
            <a:solidFill>
              <a:srgbClr val="000000"/>
            </a:solidFill>
            <a:ln w="0">
              <a:solidFill>
                <a:srgbClr val="000000"/>
              </a:solidFill>
              <a:prstDash val="solid"/>
              <a:round/>
              <a:headEnd/>
              <a:tailEnd/>
            </a:ln>
          </p:spPr>
          <p:txBody>
            <a:bodyPr/>
            <a:lstStyle/>
            <a:p>
              <a:pPr algn="ctr">
                <a:spcBef>
                  <a:spcPct val="0"/>
                </a:spcBef>
                <a:buFontTx/>
                <a:buNone/>
                <a:defRPr/>
              </a:pPr>
              <a:endParaRPr lang="en-US" sz="1000" u="none">
                <a:latin typeface="+mn-lt"/>
              </a:endParaRPr>
            </a:p>
          </p:txBody>
        </p:sp>
        <p:sp>
          <p:nvSpPr>
            <p:cNvPr id="24" name="Rectangle 145"/>
            <p:cNvSpPr>
              <a:spLocks noChangeArrowheads="1"/>
            </p:cNvSpPr>
            <p:nvPr/>
          </p:nvSpPr>
          <p:spPr bwMode="auto">
            <a:xfrm>
              <a:off x="2310730" y="3648294"/>
              <a:ext cx="556815"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solidFill>
                    <a:srgbClr val="000000"/>
                  </a:solidFill>
                  <a:latin typeface="+mn-lt"/>
                </a:rPr>
                <a:t>60+30MW</a:t>
              </a:r>
              <a:endParaRPr lang="en-US" sz="1000" u="none" dirty="0">
                <a:latin typeface="+mn-lt"/>
              </a:endParaRPr>
            </a:p>
          </p:txBody>
        </p:sp>
        <p:sp>
          <p:nvSpPr>
            <p:cNvPr id="25" name="Rectangle 146"/>
            <p:cNvSpPr>
              <a:spLocks noChangeArrowheads="1"/>
            </p:cNvSpPr>
            <p:nvPr/>
          </p:nvSpPr>
          <p:spPr bwMode="auto">
            <a:xfrm>
              <a:off x="2803071" y="4732641"/>
              <a:ext cx="408819" cy="138124"/>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900" b="1" u="none" dirty="0">
                  <a:solidFill>
                    <a:srgbClr val="000080"/>
                  </a:solidFill>
                  <a:latin typeface="+mn-lt"/>
                </a:rPr>
                <a:t>14,4MW</a:t>
              </a:r>
              <a:endParaRPr lang="en-US" sz="900" u="none" dirty="0">
                <a:latin typeface="+mn-lt"/>
              </a:endParaRPr>
            </a:p>
          </p:txBody>
        </p:sp>
        <p:sp>
          <p:nvSpPr>
            <p:cNvPr id="26" name="Rectangle 148"/>
            <p:cNvSpPr>
              <a:spLocks noChangeArrowheads="1"/>
            </p:cNvSpPr>
            <p:nvPr/>
          </p:nvSpPr>
          <p:spPr bwMode="auto">
            <a:xfrm>
              <a:off x="1538515" y="5502639"/>
              <a:ext cx="320902" cy="138123"/>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900" b="1" u="none" dirty="0">
                  <a:latin typeface="+mn-lt"/>
                </a:rPr>
                <a:t>70MW</a:t>
              </a:r>
              <a:endParaRPr lang="en-US" sz="900" u="none" dirty="0">
                <a:latin typeface="+mn-lt"/>
              </a:endParaRPr>
            </a:p>
          </p:txBody>
        </p:sp>
        <p:sp>
          <p:nvSpPr>
            <p:cNvPr id="27" name="Rectangle 154"/>
            <p:cNvSpPr>
              <a:spLocks noChangeArrowheads="1"/>
            </p:cNvSpPr>
            <p:nvPr/>
          </p:nvSpPr>
          <p:spPr bwMode="auto">
            <a:xfrm>
              <a:off x="1872604" y="3648294"/>
              <a:ext cx="360464"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latin typeface="+mn-lt"/>
                </a:rPr>
                <a:t>20MW</a:t>
              </a:r>
              <a:endParaRPr lang="en-US" sz="1000" u="none" dirty="0">
                <a:latin typeface="+mn-lt"/>
              </a:endParaRPr>
            </a:p>
          </p:txBody>
        </p:sp>
        <p:sp>
          <p:nvSpPr>
            <p:cNvPr id="28" name="Rectangle 160"/>
            <p:cNvSpPr>
              <a:spLocks noChangeArrowheads="1"/>
            </p:cNvSpPr>
            <p:nvPr/>
          </p:nvSpPr>
          <p:spPr bwMode="auto">
            <a:xfrm>
              <a:off x="3381865" y="4513549"/>
              <a:ext cx="319436" cy="138124"/>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900" b="1" u="none" dirty="0">
                  <a:solidFill>
                    <a:srgbClr val="000080"/>
                  </a:solidFill>
                  <a:latin typeface="+mn-lt"/>
                </a:rPr>
                <a:t>18MW</a:t>
              </a:r>
              <a:endParaRPr lang="en-US" sz="900" u="none" dirty="0">
                <a:latin typeface="+mn-lt"/>
              </a:endParaRPr>
            </a:p>
          </p:txBody>
        </p:sp>
        <p:sp>
          <p:nvSpPr>
            <p:cNvPr id="29" name="Freeform 163"/>
            <p:cNvSpPr>
              <a:spLocks/>
            </p:cNvSpPr>
            <p:nvPr/>
          </p:nvSpPr>
          <p:spPr bwMode="auto">
            <a:xfrm>
              <a:off x="5491899" y="4138870"/>
              <a:ext cx="73265" cy="53979"/>
            </a:xfrm>
            <a:custGeom>
              <a:avLst/>
              <a:gdLst/>
              <a:ahLst/>
              <a:cxnLst>
                <a:cxn ang="0">
                  <a:pos x="0" y="33"/>
                </a:cxn>
                <a:cxn ang="0">
                  <a:pos x="7" y="8"/>
                </a:cxn>
                <a:cxn ang="0">
                  <a:pos x="28" y="0"/>
                </a:cxn>
                <a:cxn ang="0">
                  <a:pos x="28" y="0"/>
                </a:cxn>
                <a:cxn ang="0">
                  <a:pos x="28" y="0"/>
                </a:cxn>
                <a:cxn ang="0">
                  <a:pos x="49" y="8"/>
                </a:cxn>
                <a:cxn ang="0">
                  <a:pos x="56" y="33"/>
                </a:cxn>
                <a:cxn ang="0">
                  <a:pos x="56" y="33"/>
                </a:cxn>
                <a:cxn ang="0">
                  <a:pos x="56" y="33"/>
                </a:cxn>
                <a:cxn ang="0">
                  <a:pos x="49" y="50"/>
                </a:cxn>
                <a:cxn ang="0">
                  <a:pos x="28" y="58"/>
                </a:cxn>
                <a:cxn ang="0">
                  <a:pos x="28" y="58"/>
                </a:cxn>
                <a:cxn ang="0">
                  <a:pos x="28" y="58"/>
                </a:cxn>
                <a:cxn ang="0">
                  <a:pos x="7" y="50"/>
                </a:cxn>
                <a:cxn ang="0">
                  <a:pos x="0" y="33"/>
                </a:cxn>
                <a:cxn ang="0">
                  <a:pos x="0" y="33"/>
                </a:cxn>
                <a:cxn ang="0">
                  <a:pos x="0" y="33"/>
                </a:cxn>
              </a:cxnLst>
              <a:rect l="0" t="0" r="r" b="b"/>
              <a:pathLst>
                <a:path w="56" h="58">
                  <a:moveTo>
                    <a:pt x="0" y="33"/>
                  </a:moveTo>
                  <a:lnTo>
                    <a:pt x="7" y="8"/>
                  </a:lnTo>
                  <a:lnTo>
                    <a:pt x="28" y="0"/>
                  </a:lnTo>
                  <a:lnTo>
                    <a:pt x="28" y="0"/>
                  </a:lnTo>
                  <a:lnTo>
                    <a:pt x="28" y="0"/>
                  </a:lnTo>
                  <a:lnTo>
                    <a:pt x="49" y="8"/>
                  </a:lnTo>
                  <a:lnTo>
                    <a:pt x="56" y="33"/>
                  </a:lnTo>
                  <a:lnTo>
                    <a:pt x="56" y="33"/>
                  </a:lnTo>
                  <a:lnTo>
                    <a:pt x="56" y="33"/>
                  </a:lnTo>
                  <a:lnTo>
                    <a:pt x="49" y="50"/>
                  </a:lnTo>
                  <a:lnTo>
                    <a:pt x="28" y="58"/>
                  </a:lnTo>
                  <a:lnTo>
                    <a:pt x="28" y="58"/>
                  </a:lnTo>
                  <a:lnTo>
                    <a:pt x="28" y="58"/>
                  </a:lnTo>
                  <a:lnTo>
                    <a:pt x="7" y="50"/>
                  </a:lnTo>
                  <a:lnTo>
                    <a:pt x="0" y="33"/>
                  </a:lnTo>
                  <a:lnTo>
                    <a:pt x="0" y="33"/>
                  </a:lnTo>
                  <a:lnTo>
                    <a:pt x="0" y="33"/>
                  </a:lnTo>
                  <a:close/>
                </a:path>
              </a:pathLst>
            </a:custGeom>
            <a:solidFill>
              <a:srgbClr val="000000"/>
            </a:solidFill>
            <a:ln w="9525">
              <a:noFill/>
              <a:round/>
              <a:headEnd/>
              <a:tailEnd/>
            </a:ln>
          </p:spPr>
          <p:txBody>
            <a:bodyPr/>
            <a:lstStyle/>
            <a:p>
              <a:pPr algn="ctr">
                <a:spcBef>
                  <a:spcPct val="0"/>
                </a:spcBef>
                <a:buFontTx/>
                <a:buNone/>
                <a:defRPr/>
              </a:pPr>
              <a:endParaRPr lang="en-US" sz="1000" u="none">
                <a:latin typeface="+mn-lt"/>
              </a:endParaRPr>
            </a:p>
          </p:txBody>
        </p:sp>
        <p:sp>
          <p:nvSpPr>
            <p:cNvPr id="30" name="Freeform 164"/>
            <p:cNvSpPr>
              <a:spLocks noEditPoints="1"/>
            </p:cNvSpPr>
            <p:nvPr/>
          </p:nvSpPr>
          <p:spPr bwMode="auto">
            <a:xfrm>
              <a:off x="5491899" y="4138870"/>
              <a:ext cx="83523" cy="61918"/>
            </a:xfrm>
            <a:custGeom>
              <a:avLst/>
              <a:gdLst/>
              <a:ahLst/>
              <a:cxnLst>
                <a:cxn ang="0">
                  <a:pos x="0" y="25"/>
                </a:cxn>
                <a:cxn ang="0">
                  <a:pos x="0" y="16"/>
                </a:cxn>
                <a:cxn ang="0">
                  <a:pos x="7" y="8"/>
                </a:cxn>
                <a:cxn ang="0">
                  <a:pos x="14" y="0"/>
                </a:cxn>
                <a:cxn ang="0">
                  <a:pos x="28" y="0"/>
                </a:cxn>
                <a:cxn ang="0">
                  <a:pos x="42" y="0"/>
                </a:cxn>
                <a:cxn ang="0">
                  <a:pos x="49" y="8"/>
                </a:cxn>
                <a:cxn ang="0">
                  <a:pos x="56" y="16"/>
                </a:cxn>
                <a:cxn ang="0">
                  <a:pos x="64" y="33"/>
                </a:cxn>
                <a:cxn ang="0">
                  <a:pos x="56" y="42"/>
                </a:cxn>
                <a:cxn ang="0">
                  <a:pos x="49" y="50"/>
                </a:cxn>
                <a:cxn ang="0">
                  <a:pos x="42" y="58"/>
                </a:cxn>
                <a:cxn ang="0">
                  <a:pos x="28" y="67"/>
                </a:cxn>
                <a:cxn ang="0">
                  <a:pos x="14" y="58"/>
                </a:cxn>
                <a:cxn ang="0">
                  <a:pos x="7" y="50"/>
                </a:cxn>
                <a:cxn ang="0">
                  <a:pos x="0" y="42"/>
                </a:cxn>
                <a:cxn ang="0">
                  <a:pos x="7" y="42"/>
                </a:cxn>
                <a:cxn ang="0">
                  <a:pos x="14" y="50"/>
                </a:cxn>
                <a:cxn ang="0">
                  <a:pos x="21" y="50"/>
                </a:cxn>
                <a:cxn ang="0">
                  <a:pos x="28" y="58"/>
                </a:cxn>
                <a:cxn ang="0">
                  <a:pos x="42" y="50"/>
                </a:cxn>
                <a:cxn ang="0">
                  <a:pos x="49" y="50"/>
                </a:cxn>
                <a:cxn ang="0">
                  <a:pos x="49" y="42"/>
                </a:cxn>
                <a:cxn ang="0">
                  <a:pos x="56" y="25"/>
                </a:cxn>
                <a:cxn ang="0">
                  <a:pos x="49" y="16"/>
                </a:cxn>
                <a:cxn ang="0">
                  <a:pos x="49" y="8"/>
                </a:cxn>
                <a:cxn ang="0">
                  <a:pos x="35" y="8"/>
                </a:cxn>
                <a:cxn ang="0">
                  <a:pos x="28" y="8"/>
                </a:cxn>
                <a:cxn ang="0">
                  <a:pos x="21" y="8"/>
                </a:cxn>
                <a:cxn ang="0">
                  <a:pos x="14" y="16"/>
                </a:cxn>
                <a:cxn ang="0">
                  <a:pos x="7" y="25"/>
                </a:cxn>
                <a:cxn ang="0">
                  <a:pos x="7" y="33"/>
                </a:cxn>
                <a:cxn ang="0">
                  <a:pos x="7" y="42"/>
                </a:cxn>
              </a:cxnLst>
              <a:rect l="0" t="0" r="r" b="b"/>
              <a:pathLst>
                <a:path w="64" h="67">
                  <a:moveTo>
                    <a:pt x="0" y="33"/>
                  </a:moveTo>
                  <a:lnTo>
                    <a:pt x="0" y="25"/>
                  </a:lnTo>
                  <a:lnTo>
                    <a:pt x="0" y="16"/>
                  </a:lnTo>
                  <a:lnTo>
                    <a:pt x="0" y="16"/>
                  </a:lnTo>
                  <a:lnTo>
                    <a:pt x="7" y="8"/>
                  </a:lnTo>
                  <a:lnTo>
                    <a:pt x="7" y="8"/>
                  </a:lnTo>
                  <a:lnTo>
                    <a:pt x="14" y="0"/>
                  </a:lnTo>
                  <a:lnTo>
                    <a:pt x="14" y="0"/>
                  </a:lnTo>
                  <a:lnTo>
                    <a:pt x="28" y="0"/>
                  </a:lnTo>
                  <a:lnTo>
                    <a:pt x="28" y="0"/>
                  </a:lnTo>
                  <a:lnTo>
                    <a:pt x="42" y="0"/>
                  </a:lnTo>
                  <a:lnTo>
                    <a:pt x="42" y="0"/>
                  </a:lnTo>
                  <a:lnTo>
                    <a:pt x="49" y="8"/>
                  </a:lnTo>
                  <a:lnTo>
                    <a:pt x="49" y="8"/>
                  </a:lnTo>
                  <a:lnTo>
                    <a:pt x="56" y="16"/>
                  </a:lnTo>
                  <a:lnTo>
                    <a:pt x="56" y="16"/>
                  </a:lnTo>
                  <a:lnTo>
                    <a:pt x="64" y="25"/>
                  </a:lnTo>
                  <a:lnTo>
                    <a:pt x="64" y="33"/>
                  </a:lnTo>
                  <a:lnTo>
                    <a:pt x="56" y="42"/>
                  </a:lnTo>
                  <a:lnTo>
                    <a:pt x="56" y="42"/>
                  </a:lnTo>
                  <a:lnTo>
                    <a:pt x="49" y="50"/>
                  </a:lnTo>
                  <a:lnTo>
                    <a:pt x="49" y="50"/>
                  </a:lnTo>
                  <a:lnTo>
                    <a:pt x="42" y="58"/>
                  </a:lnTo>
                  <a:lnTo>
                    <a:pt x="42" y="58"/>
                  </a:lnTo>
                  <a:lnTo>
                    <a:pt x="28" y="67"/>
                  </a:lnTo>
                  <a:lnTo>
                    <a:pt x="28" y="67"/>
                  </a:lnTo>
                  <a:lnTo>
                    <a:pt x="14" y="58"/>
                  </a:lnTo>
                  <a:lnTo>
                    <a:pt x="14" y="58"/>
                  </a:lnTo>
                  <a:lnTo>
                    <a:pt x="7" y="50"/>
                  </a:lnTo>
                  <a:lnTo>
                    <a:pt x="7" y="50"/>
                  </a:lnTo>
                  <a:lnTo>
                    <a:pt x="0" y="42"/>
                  </a:lnTo>
                  <a:lnTo>
                    <a:pt x="0" y="42"/>
                  </a:lnTo>
                  <a:lnTo>
                    <a:pt x="0" y="33"/>
                  </a:lnTo>
                  <a:close/>
                  <a:moveTo>
                    <a:pt x="7" y="42"/>
                  </a:moveTo>
                  <a:lnTo>
                    <a:pt x="7" y="42"/>
                  </a:lnTo>
                  <a:lnTo>
                    <a:pt x="14" y="50"/>
                  </a:lnTo>
                  <a:lnTo>
                    <a:pt x="14" y="50"/>
                  </a:lnTo>
                  <a:lnTo>
                    <a:pt x="21" y="50"/>
                  </a:lnTo>
                  <a:lnTo>
                    <a:pt x="21" y="50"/>
                  </a:lnTo>
                  <a:lnTo>
                    <a:pt x="28" y="58"/>
                  </a:lnTo>
                  <a:lnTo>
                    <a:pt x="28" y="58"/>
                  </a:lnTo>
                  <a:lnTo>
                    <a:pt x="42" y="50"/>
                  </a:lnTo>
                  <a:lnTo>
                    <a:pt x="35" y="50"/>
                  </a:lnTo>
                  <a:lnTo>
                    <a:pt x="49" y="50"/>
                  </a:lnTo>
                  <a:lnTo>
                    <a:pt x="49" y="50"/>
                  </a:lnTo>
                  <a:lnTo>
                    <a:pt x="49" y="42"/>
                  </a:lnTo>
                  <a:lnTo>
                    <a:pt x="49" y="42"/>
                  </a:lnTo>
                  <a:lnTo>
                    <a:pt x="56" y="25"/>
                  </a:lnTo>
                  <a:lnTo>
                    <a:pt x="56" y="33"/>
                  </a:lnTo>
                  <a:lnTo>
                    <a:pt x="49" y="16"/>
                  </a:lnTo>
                  <a:lnTo>
                    <a:pt x="49" y="25"/>
                  </a:lnTo>
                  <a:lnTo>
                    <a:pt x="49" y="8"/>
                  </a:lnTo>
                  <a:lnTo>
                    <a:pt x="49" y="16"/>
                  </a:lnTo>
                  <a:lnTo>
                    <a:pt x="35" y="8"/>
                  </a:lnTo>
                  <a:lnTo>
                    <a:pt x="42" y="8"/>
                  </a:lnTo>
                  <a:lnTo>
                    <a:pt x="28" y="8"/>
                  </a:lnTo>
                  <a:lnTo>
                    <a:pt x="28" y="8"/>
                  </a:lnTo>
                  <a:lnTo>
                    <a:pt x="21" y="8"/>
                  </a:lnTo>
                  <a:lnTo>
                    <a:pt x="21" y="8"/>
                  </a:lnTo>
                  <a:lnTo>
                    <a:pt x="14" y="16"/>
                  </a:lnTo>
                  <a:lnTo>
                    <a:pt x="14" y="8"/>
                  </a:lnTo>
                  <a:lnTo>
                    <a:pt x="7" y="25"/>
                  </a:lnTo>
                  <a:lnTo>
                    <a:pt x="7" y="16"/>
                  </a:lnTo>
                  <a:lnTo>
                    <a:pt x="7" y="33"/>
                  </a:lnTo>
                  <a:lnTo>
                    <a:pt x="7" y="25"/>
                  </a:lnTo>
                  <a:lnTo>
                    <a:pt x="7" y="42"/>
                  </a:lnTo>
                  <a:close/>
                </a:path>
              </a:pathLst>
            </a:custGeom>
            <a:solidFill>
              <a:srgbClr val="000000"/>
            </a:solidFill>
            <a:ln w="0">
              <a:solidFill>
                <a:srgbClr val="000000"/>
              </a:solidFill>
              <a:prstDash val="solid"/>
              <a:round/>
              <a:headEnd/>
              <a:tailEnd/>
            </a:ln>
          </p:spPr>
          <p:txBody>
            <a:bodyPr/>
            <a:lstStyle/>
            <a:p>
              <a:pPr algn="ctr">
                <a:spcBef>
                  <a:spcPct val="0"/>
                </a:spcBef>
                <a:buFontTx/>
                <a:buNone/>
                <a:defRPr/>
              </a:pPr>
              <a:endParaRPr lang="en-US" sz="1000" u="none">
                <a:latin typeface="+mn-lt"/>
              </a:endParaRPr>
            </a:p>
          </p:txBody>
        </p:sp>
        <p:sp>
          <p:nvSpPr>
            <p:cNvPr id="31" name="Rectangle 173"/>
            <p:cNvSpPr>
              <a:spLocks noChangeArrowheads="1"/>
            </p:cNvSpPr>
            <p:nvPr/>
          </p:nvSpPr>
          <p:spPr bwMode="auto">
            <a:xfrm>
              <a:off x="6215575" y="3889563"/>
              <a:ext cx="284269"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latin typeface="+mn-lt"/>
                </a:rPr>
                <a:t>Kuito</a:t>
              </a:r>
              <a:endParaRPr lang="en-US" sz="1000" u="none" dirty="0">
                <a:latin typeface="+mn-lt"/>
              </a:endParaRPr>
            </a:p>
          </p:txBody>
        </p:sp>
        <p:sp>
          <p:nvSpPr>
            <p:cNvPr id="32" name="Rectangle 174"/>
            <p:cNvSpPr>
              <a:spLocks noChangeArrowheads="1"/>
            </p:cNvSpPr>
            <p:nvPr/>
          </p:nvSpPr>
          <p:spPr bwMode="auto">
            <a:xfrm>
              <a:off x="5762981" y="3575264"/>
              <a:ext cx="433729" cy="152412"/>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solidFill>
                    <a:srgbClr val="000000"/>
                  </a:solidFill>
                  <a:latin typeface="+mn-lt"/>
                </a:rPr>
                <a:t>Chinguar</a:t>
              </a:r>
              <a:endParaRPr lang="en-US" sz="1000" u="none" dirty="0">
                <a:latin typeface="+mn-lt"/>
              </a:endParaRPr>
            </a:p>
          </p:txBody>
        </p:sp>
        <p:sp>
          <p:nvSpPr>
            <p:cNvPr id="33" name="Rectangle 175"/>
            <p:cNvSpPr>
              <a:spLocks noChangeArrowheads="1"/>
            </p:cNvSpPr>
            <p:nvPr/>
          </p:nvSpPr>
          <p:spPr bwMode="auto">
            <a:xfrm>
              <a:off x="5292618" y="3754665"/>
              <a:ext cx="599309"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solidFill>
                    <a:srgbClr val="000000"/>
                  </a:solidFill>
                  <a:latin typeface="+mn-lt"/>
                </a:rPr>
                <a:t>Katchiongo</a:t>
              </a:r>
              <a:endParaRPr lang="en-US" sz="1000" u="none" dirty="0">
                <a:latin typeface="+mn-lt"/>
              </a:endParaRPr>
            </a:p>
          </p:txBody>
        </p:sp>
        <p:sp>
          <p:nvSpPr>
            <p:cNvPr id="34" name="Rectangle 176"/>
            <p:cNvSpPr>
              <a:spLocks noChangeArrowheads="1"/>
            </p:cNvSpPr>
            <p:nvPr/>
          </p:nvSpPr>
          <p:spPr bwMode="auto">
            <a:xfrm>
              <a:off x="4866216" y="4013448"/>
              <a:ext cx="454244"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solidFill>
                    <a:srgbClr val="000000"/>
                  </a:solidFill>
                  <a:latin typeface="+mn-lt"/>
                </a:rPr>
                <a:t>Huambo</a:t>
              </a:r>
              <a:endParaRPr lang="en-US" sz="1000" u="none" dirty="0">
                <a:latin typeface="+mn-lt"/>
              </a:endParaRPr>
            </a:p>
          </p:txBody>
        </p:sp>
        <p:sp>
          <p:nvSpPr>
            <p:cNvPr id="35" name="Rectangle 178"/>
            <p:cNvSpPr>
              <a:spLocks noChangeArrowheads="1"/>
            </p:cNvSpPr>
            <p:nvPr/>
          </p:nvSpPr>
          <p:spPr bwMode="auto">
            <a:xfrm>
              <a:off x="5198839" y="4343674"/>
              <a:ext cx="287199"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solidFill>
                    <a:srgbClr val="000000"/>
                  </a:solidFill>
                  <a:latin typeface="+mn-lt"/>
                </a:rPr>
                <a:t>Caála</a:t>
              </a:r>
              <a:endParaRPr lang="en-US" sz="1000" u="none" dirty="0">
                <a:latin typeface="+mn-lt"/>
              </a:endParaRPr>
            </a:p>
          </p:txBody>
        </p:sp>
        <p:sp>
          <p:nvSpPr>
            <p:cNvPr id="36" name="Rectangle 179"/>
            <p:cNvSpPr>
              <a:spLocks noChangeArrowheads="1"/>
            </p:cNvSpPr>
            <p:nvPr/>
          </p:nvSpPr>
          <p:spPr bwMode="auto">
            <a:xfrm>
              <a:off x="5941747" y="4269055"/>
              <a:ext cx="358998" cy="152412"/>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solidFill>
                    <a:srgbClr val="000000"/>
                  </a:solidFill>
                  <a:latin typeface="+mn-lt"/>
                </a:rPr>
                <a:t>Benfica</a:t>
              </a:r>
              <a:endParaRPr lang="en-US" sz="1000" u="none" dirty="0">
                <a:latin typeface="+mn-lt"/>
              </a:endParaRPr>
            </a:p>
          </p:txBody>
        </p:sp>
        <p:sp>
          <p:nvSpPr>
            <p:cNvPr id="37" name="Rectangle 196"/>
            <p:cNvSpPr>
              <a:spLocks noChangeArrowheads="1"/>
            </p:cNvSpPr>
            <p:nvPr/>
          </p:nvSpPr>
          <p:spPr bwMode="auto">
            <a:xfrm>
              <a:off x="4136496" y="3867386"/>
              <a:ext cx="575863" cy="307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latin typeface="+mn-lt"/>
                </a:rPr>
                <a:t>Alto</a:t>
              </a:r>
            </a:p>
            <a:p>
              <a:pPr marL="93663" indent="-93663" algn="ctr" defTabSz="1039813">
                <a:spcBef>
                  <a:spcPct val="0"/>
                </a:spcBef>
                <a:buFontTx/>
                <a:buNone/>
                <a:defRPr/>
              </a:pPr>
              <a:r>
                <a:rPr lang="en-US" sz="1000" b="1" u="none" dirty="0" err="1">
                  <a:latin typeface="+mn-lt"/>
                </a:rPr>
                <a:t>Catumbela</a:t>
              </a:r>
              <a:endParaRPr lang="en-US" sz="1000" u="none" dirty="0">
                <a:latin typeface="+mn-lt"/>
              </a:endParaRPr>
            </a:p>
          </p:txBody>
        </p:sp>
        <p:sp>
          <p:nvSpPr>
            <p:cNvPr id="38" name="Rectangle 197"/>
            <p:cNvSpPr>
              <a:spLocks noChangeArrowheads="1"/>
            </p:cNvSpPr>
            <p:nvPr/>
          </p:nvSpPr>
          <p:spPr bwMode="auto">
            <a:xfrm>
              <a:off x="6215575" y="3529495"/>
              <a:ext cx="301852"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solidFill>
                    <a:srgbClr val="000080"/>
                  </a:solidFill>
                  <a:latin typeface="+mn-lt"/>
                </a:rPr>
                <a:t>Cunje</a:t>
              </a:r>
              <a:endParaRPr lang="en-US" sz="1000" u="none" dirty="0">
                <a:latin typeface="+mn-lt"/>
              </a:endParaRPr>
            </a:p>
          </p:txBody>
        </p:sp>
        <p:sp>
          <p:nvSpPr>
            <p:cNvPr id="39" name="Rectangle 211"/>
            <p:cNvSpPr>
              <a:spLocks noChangeArrowheads="1"/>
            </p:cNvSpPr>
            <p:nvPr/>
          </p:nvSpPr>
          <p:spPr bwMode="auto">
            <a:xfrm>
              <a:off x="1790547" y="288882"/>
              <a:ext cx="259359"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solidFill>
                    <a:srgbClr val="000080"/>
                  </a:solidFill>
                  <a:latin typeface="+mn-lt"/>
                </a:rPr>
                <a:t>Soyo</a:t>
              </a:r>
              <a:endParaRPr lang="en-US" sz="1000" u="none" dirty="0">
                <a:latin typeface="+mn-lt"/>
              </a:endParaRPr>
            </a:p>
          </p:txBody>
        </p:sp>
        <p:sp>
          <p:nvSpPr>
            <p:cNvPr id="40" name="Rectangle 213"/>
            <p:cNvSpPr>
              <a:spLocks noChangeArrowheads="1"/>
            </p:cNvSpPr>
            <p:nvPr/>
          </p:nvSpPr>
          <p:spPr bwMode="auto">
            <a:xfrm>
              <a:off x="1718748" y="560365"/>
              <a:ext cx="378048" cy="138124"/>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900" b="1" u="none" dirty="0">
                  <a:solidFill>
                    <a:srgbClr val="000080"/>
                  </a:solidFill>
                  <a:latin typeface="+mn-lt"/>
                </a:rPr>
                <a:t>800MW</a:t>
              </a:r>
              <a:endParaRPr lang="en-US" sz="900" u="none" dirty="0">
                <a:latin typeface="+mn-lt"/>
              </a:endParaRPr>
            </a:p>
          </p:txBody>
        </p:sp>
        <p:sp>
          <p:nvSpPr>
            <p:cNvPr id="41" name="Rectangle 234"/>
            <p:cNvSpPr>
              <a:spLocks noChangeArrowheads="1"/>
            </p:cNvSpPr>
            <p:nvPr/>
          </p:nvSpPr>
          <p:spPr bwMode="auto">
            <a:xfrm>
              <a:off x="4952737" y="1585127"/>
              <a:ext cx="785402" cy="152412"/>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latin typeface="+mn-lt"/>
                </a:rPr>
                <a:t>Pambos Sonhe</a:t>
              </a:r>
              <a:endParaRPr lang="en-US" sz="1000" u="none" dirty="0">
                <a:latin typeface="+mn-lt"/>
              </a:endParaRPr>
            </a:p>
          </p:txBody>
        </p:sp>
        <p:sp>
          <p:nvSpPr>
            <p:cNvPr id="42" name="Rectangle 235"/>
            <p:cNvSpPr>
              <a:spLocks noChangeArrowheads="1"/>
            </p:cNvSpPr>
            <p:nvPr/>
          </p:nvSpPr>
          <p:spPr bwMode="auto">
            <a:xfrm>
              <a:off x="5019202" y="1225059"/>
              <a:ext cx="241774"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latin typeface="+mn-lt"/>
                </a:rPr>
                <a:t>Uige</a:t>
              </a:r>
              <a:endParaRPr lang="en-US" sz="1000" u="none" dirty="0">
                <a:latin typeface="+mn-lt"/>
              </a:endParaRPr>
            </a:p>
          </p:txBody>
        </p:sp>
        <p:sp>
          <p:nvSpPr>
            <p:cNvPr id="43" name="Rectangle 236"/>
            <p:cNvSpPr>
              <a:spLocks noChangeArrowheads="1"/>
            </p:cNvSpPr>
            <p:nvPr/>
          </p:nvSpPr>
          <p:spPr bwMode="auto">
            <a:xfrm>
              <a:off x="4952737" y="864991"/>
              <a:ext cx="871855"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latin typeface="+mn-lt"/>
                </a:rPr>
                <a:t>Maquela Zombo</a:t>
              </a:r>
              <a:endParaRPr lang="en-US" sz="1000" u="none" dirty="0">
                <a:latin typeface="+mn-lt"/>
              </a:endParaRPr>
            </a:p>
          </p:txBody>
        </p:sp>
        <p:sp>
          <p:nvSpPr>
            <p:cNvPr id="44" name="Rectangle 245"/>
            <p:cNvSpPr>
              <a:spLocks noChangeArrowheads="1"/>
            </p:cNvSpPr>
            <p:nvPr/>
          </p:nvSpPr>
          <p:spPr bwMode="auto">
            <a:xfrm>
              <a:off x="1935613" y="1344651"/>
              <a:ext cx="454244"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latin typeface="+mn-lt"/>
                </a:rPr>
                <a:t>Boavista</a:t>
              </a:r>
              <a:endParaRPr lang="en-US" sz="1000" u="none" dirty="0">
                <a:latin typeface="+mn-lt"/>
              </a:endParaRPr>
            </a:p>
          </p:txBody>
        </p:sp>
        <p:sp>
          <p:nvSpPr>
            <p:cNvPr id="45" name="Freeform 302"/>
            <p:cNvSpPr>
              <a:spLocks/>
            </p:cNvSpPr>
            <p:nvPr/>
          </p:nvSpPr>
          <p:spPr bwMode="auto">
            <a:xfrm>
              <a:off x="2775230" y="1374817"/>
              <a:ext cx="64473" cy="63505"/>
            </a:xfrm>
            <a:custGeom>
              <a:avLst/>
              <a:gdLst/>
              <a:ahLst/>
              <a:cxnLst>
                <a:cxn ang="0">
                  <a:pos x="0" y="34"/>
                </a:cxn>
                <a:cxn ang="0">
                  <a:pos x="7" y="9"/>
                </a:cxn>
                <a:cxn ang="0">
                  <a:pos x="28" y="0"/>
                </a:cxn>
                <a:cxn ang="0">
                  <a:pos x="28" y="0"/>
                </a:cxn>
                <a:cxn ang="0">
                  <a:pos x="28" y="0"/>
                </a:cxn>
                <a:cxn ang="0">
                  <a:pos x="43" y="9"/>
                </a:cxn>
                <a:cxn ang="0">
                  <a:pos x="50" y="34"/>
                </a:cxn>
                <a:cxn ang="0">
                  <a:pos x="50" y="34"/>
                </a:cxn>
                <a:cxn ang="0">
                  <a:pos x="43" y="59"/>
                </a:cxn>
                <a:cxn ang="0">
                  <a:pos x="28" y="67"/>
                </a:cxn>
                <a:cxn ang="0">
                  <a:pos x="28" y="67"/>
                </a:cxn>
                <a:cxn ang="0">
                  <a:pos x="28" y="67"/>
                </a:cxn>
                <a:cxn ang="0">
                  <a:pos x="7" y="59"/>
                </a:cxn>
                <a:cxn ang="0">
                  <a:pos x="0" y="34"/>
                </a:cxn>
                <a:cxn ang="0">
                  <a:pos x="0" y="34"/>
                </a:cxn>
                <a:cxn ang="0">
                  <a:pos x="0" y="34"/>
                </a:cxn>
              </a:cxnLst>
              <a:rect l="0" t="0" r="r" b="b"/>
              <a:pathLst>
                <a:path w="50" h="67">
                  <a:moveTo>
                    <a:pt x="0" y="34"/>
                  </a:moveTo>
                  <a:lnTo>
                    <a:pt x="7" y="9"/>
                  </a:lnTo>
                  <a:lnTo>
                    <a:pt x="28" y="0"/>
                  </a:lnTo>
                  <a:lnTo>
                    <a:pt x="28" y="0"/>
                  </a:lnTo>
                  <a:lnTo>
                    <a:pt x="28" y="0"/>
                  </a:lnTo>
                  <a:lnTo>
                    <a:pt x="43" y="9"/>
                  </a:lnTo>
                  <a:lnTo>
                    <a:pt x="50" y="34"/>
                  </a:lnTo>
                  <a:lnTo>
                    <a:pt x="50" y="34"/>
                  </a:lnTo>
                  <a:lnTo>
                    <a:pt x="43" y="59"/>
                  </a:lnTo>
                  <a:lnTo>
                    <a:pt x="28" y="67"/>
                  </a:lnTo>
                  <a:lnTo>
                    <a:pt x="28" y="67"/>
                  </a:lnTo>
                  <a:lnTo>
                    <a:pt x="28" y="67"/>
                  </a:lnTo>
                  <a:lnTo>
                    <a:pt x="7" y="59"/>
                  </a:lnTo>
                  <a:lnTo>
                    <a:pt x="0" y="34"/>
                  </a:lnTo>
                  <a:lnTo>
                    <a:pt x="0" y="34"/>
                  </a:lnTo>
                  <a:lnTo>
                    <a:pt x="0" y="34"/>
                  </a:lnTo>
                  <a:close/>
                </a:path>
              </a:pathLst>
            </a:custGeom>
            <a:solidFill>
              <a:srgbClr val="000000"/>
            </a:solidFill>
            <a:ln w="9525">
              <a:noFill/>
              <a:round/>
              <a:headEnd/>
              <a:tailEnd/>
            </a:ln>
          </p:spPr>
          <p:txBody>
            <a:bodyPr/>
            <a:lstStyle/>
            <a:p>
              <a:pPr algn="ctr">
                <a:spcBef>
                  <a:spcPct val="0"/>
                </a:spcBef>
                <a:buFontTx/>
                <a:buNone/>
                <a:defRPr/>
              </a:pPr>
              <a:endParaRPr lang="en-US" sz="1000" u="none">
                <a:latin typeface="+mn-lt"/>
              </a:endParaRPr>
            </a:p>
          </p:txBody>
        </p:sp>
        <p:sp>
          <p:nvSpPr>
            <p:cNvPr id="46" name="Freeform 303"/>
            <p:cNvSpPr>
              <a:spLocks noEditPoints="1"/>
            </p:cNvSpPr>
            <p:nvPr/>
          </p:nvSpPr>
          <p:spPr bwMode="auto">
            <a:xfrm>
              <a:off x="2775230" y="1374817"/>
              <a:ext cx="74731" cy="71443"/>
            </a:xfrm>
            <a:custGeom>
              <a:avLst/>
              <a:gdLst/>
              <a:ahLst/>
              <a:cxnLst>
                <a:cxn ang="0">
                  <a:pos x="0" y="34"/>
                </a:cxn>
                <a:cxn ang="0">
                  <a:pos x="0" y="17"/>
                </a:cxn>
                <a:cxn ang="0">
                  <a:pos x="7" y="9"/>
                </a:cxn>
                <a:cxn ang="0">
                  <a:pos x="14" y="0"/>
                </a:cxn>
                <a:cxn ang="0">
                  <a:pos x="28" y="0"/>
                </a:cxn>
                <a:cxn ang="0">
                  <a:pos x="36" y="0"/>
                </a:cxn>
                <a:cxn ang="0">
                  <a:pos x="43" y="9"/>
                </a:cxn>
                <a:cxn ang="0">
                  <a:pos x="50" y="17"/>
                </a:cxn>
                <a:cxn ang="0">
                  <a:pos x="57" y="34"/>
                </a:cxn>
                <a:cxn ang="0">
                  <a:pos x="50" y="51"/>
                </a:cxn>
                <a:cxn ang="0">
                  <a:pos x="43" y="59"/>
                </a:cxn>
                <a:cxn ang="0">
                  <a:pos x="36" y="67"/>
                </a:cxn>
                <a:cxn ang="0">
                  <a:pos x="21" y="76"/>
                </a:cxn>
                <a:cxn ang="0">
                  <a:pos x="14" y="67"/>
                </a:cxn>
                <a:cxn ang="0">
                  <a:pos x="7" y="59"/>
                </a:cxn>
                <a:cxn ang="0">
                  <a:pos x="0" y="51"/>
                </a:cxn>
                <a:cxn ang="0">
                  <a:pos x="7" y="51"/>
                </a:cxn>
                <a:cxn ang="0">
                  <a:pos x="14" y="59"/>
                </a:cxn>
                <a:cxn ang="0">
                  <a:pos x="21" y="59"/>
                </a:cxn>
                <a:cxn ang="0">
                  <a:pos x="28" y="67"/>
                </a:cxn>
                <a:cxn ang="0">
                  <a:pos x="36" y="59"/>
                </a:cxn>
                <a:cxn ang="0">
                  <a:pos x="43" y="59"/>
                </a:cxn>
                <a:cxn ang="0">
                  <a:pos x="43" y="42"/>
                </a:cxn>
                <a:cxn ang="0">
                  <a:pos x="50" y="34"/>
                </a:cxn>
                <a:cxn ang="0">
                  <a:pos x="43" y="26"/>
                </a:cxn>
                <a:cxn ang="0">
                  <a:pos x="43" y="17"/>
                </a:cxn>
                <a:cxn ang="0">
                  <a:pos x="36" y="9"/>
                </a:cxn>
                <a:cxn ang="0">
                  <a:pos x="21" y="9"/>
                </a:cxn>
                <a:cxn ang="0">
                  <a:pos x="14" y="9"/>
                </a:cxn>
                <a:cxn ang="0">
                  <a:pos x="7" y="17"/>
                </a:cxn>
                <a:cxn ang="0">
                  <a:pos x="7" y="26"/>
                </a:cxn>
                <a:cxn ang="0">
                  <a:pos x="7" y="34"/>
                </a:cxn>
                <a:cxn ang="0">
                  <a:pos x="7" y="51"/>
                </a:cxn>
              </a:cxnLst>
              <a:rect l="0" t="0" r="r" b="b"/>
              <a:pathLst>
                <a:path w="57" h="76">
                  <a:moveTo>
                    <a:pt x="0" y="34"/>
                  </a:moveTo>
                  <a:lnTo>
                    <a:pt x="0" y="34"/>
                  </a:lnTo>
                  <a:lnTo>
                    <a:pt x="0" y="17"/>
                  </a:lnTo>
                  <a:lnTo>
                    <a:pt x="0" y="17"/>
                  </a:lnTo>
                  <a:lnTo>
                    <a:pt x="7" y="9"/>
                  </a:lnTo>
                  <a:lnTo>
                    <a:pt x="7" y="9"/>
                  </a:lnTo>
                  <a:lnTo>
                    <a:pt x="14" y="0"/>
                  </a:lnTo>
                  <a:lnTo>
                    <a:pt x="14" y="0"/>
                  </a:lnTo>
                  <a:lnTo>
                    <a:pt x="21" y="0"/>
                  </a:lnTo>
                  <a:lnTo>
                    <a:pt x="28" y="0"/>
                  </a:lnTo>
                  <a:lnTo>
                    <a:pt x="36" y="0"/>
                  </a:lnTo>
                  <a:lnTo>
                    <a:pt x="36" y="0"/>
                  </a:lnTo>
                  <a:lnTo>
                    <a:pt x="43" y="9"/>
                  </a:lnTo>
                  <a:lnTo>
                    <a:pt x="43" y="9"/>
                  </a:lnTo>
                  <a:lnTo>
                    <a:pt x="50" y="17"/>
                  </a:lnTo>
                  <a:lnTo>
                    <a:pt x="50" y="17"/>
                  </a:lnTo>
                  <a:lnTo>
                    <a:pt x="57" y="34"/>
                  </a:lnTo>
                  <a:lnTo>
                    <a:pt x="57" y="34"/>
                  </a:lnTo>
                  <a:lnTo>
                    <a:pt x="50" y="51"/>
                  </a:lnTo>
                  <a:lnTo>
                    <a:pt x="50" y="51"/>
                  </a:lnTo>
                  <a:lnTo>
                    <a:pt x="43" y="59"/>
                  </a:lnTo>
                  <a:lnTo>
                    <a:pt x="43" y="59"/>
                  </a:lnTo>
                  <a:lnTo>
                    <a:pt x="36" y="67"/>
                  </a:lnTo>
                  <a:lnTo>
                    <a:pt x="36" y="67"/>
                  </a:lnTo>
                  <a:lnTo>
                    <a:pt x="28" y="76"/>
                  </a:lnTo>
                  <a:lnTo>
                    <a:pt x="21" y="76"/>
                  </a:lnTo>
                  <a:lnTo>
                    <a:pt x="14" y="67"/>
                  </a:lnTo>
                  <a:lnTo>
                    <a:pt x="14" y="67"/>
                  </a:lnTo>
                  <a:lnTo>
                    <a:pt x="7" y="59"/>
                  </a:lnTo>
                  <a:lnTo>
                    <a:pt x="7" y="59"/>
                  </a:lnTo>
                  <a:lnTo>
                    <a:pt x="0" y="51"/>
                  </a:lnTo>
                  <a:lnTo>
                    <a:pt x="0" y="51"/>
                  </a:lnTo>
                  <a:lnTo>
                    <a:pt x="0" y="34"/>
                  </a:lnTo>
                  <a:close/>
                  <a:moveTo>
                    <a:pt x="7" y="51"/>
                  </a:moveTo>
                  <a:lnTo>
                    <a:pt x="7" y="42"/>
                  </a:lnTo>
                  <a:lnTo>
                    <a:pt x="14" y="59"/>
                  </a:lnTo>
                  <a:lnTo>
                    <a:pt x="7" y="59"/>
                  </a:lnTo>
                  <a:lnTo>
                    <a:pt x="21" y="59"/>
                  </a:lnTo>
                  <a:lnTo>
                    <a:pt x="14" y="59"/>
                  </a:lnTo>
                  <a:lnTo>
                    <a:pt x="28" y="67"/>
                  </a:lnTo>
                  <a:lnTo>
                    <a:pt x="21" y="67"/>
                  </a:lnTo>
                  <a:lnTo>
                    <a:pt x="36" y="59"/>
                  </a:lnTo>
                  <a:lnTo>
                    <a:pt x="36" y="59"/>
                  </a:lnTo>
                  <a:lnTo>
                    <a:pt x="43" y="59"/>
                  </a:lnTo>
                  <a:lnTo>
                    <a:pt x="43" y="59"/>
                  </a:lnTo>
                  <a:lnTo>
                    <a:pt x="43" y="42"/>
                  </a:lnTo>
                  <a:lnTo>
                    <a:pt x="43" y="51"/>
                  </a:lnTo>
                  <a:lnTo>
                    <a:pt x="50" y="34"/>
                  </a:lnTo>
                  <a:lnTo>
                    <a:pt x="50" y="34"/>
                  </a:lnTo>
                  <a:lnTo>
                    <a:pt x="43" y="26"/>
                  </a:lnTo>
                  <a:lnTo>
                    <a:pt x="43" y="26"/>
                  </a:lnTo>
                  <a:lnTo>
                    <a:pt x="43" y="17"/>
                  </a:lnTo>
                  <a:lnTo>
                    <a:pt x="43" y="17"/>
                  </a:lnTo>
                  <a:lnTo>
                    <a:pt x="36" y="9"/>
                  </a:lnTo>
                  <a:lnTo>
                    <a:pt x="36" y="9"/>
                  </a:lnTo>
                  <a:lnTo>
                    <a:pt x="21" y="9"/>
                  </a:lnTo>
                  <a:lnTo>
                    <a:pt x="28" y="9"/>
                  </a:lnTo>
                  <a:lnTo>
                    <a:pt x="14" y="9"/>
                  </a:lnTo>
                  <a:lnTo>
                    <a:pt x="21" y="9"/>
                  </a:lnTo>
                  <a:lnTo>
                    <a:pt x="7" y="17"/>
                  </a:lnTo>
                  <a:lnTo>
                    <a:pt x="14" y="17"/>
                  </a:lnTo>
                  <a:lnTo>
                    <a:pt x="7" y="26"/>
                  </a:lnTo>
                  <a:lnTo>
                    <a:pt x="7" y="26"/>
                  </a:lnTo>
                  <a:lnTo>
                    <a:pt x="7" y="34"/>
                  </a:lnTo>
                  <a:lnTo>
                    <a:pt x="7" y="34"/>
                  </a:lnTo>
                  <a:lnTo>
                    <a:pt x="7" y="51"/>
                  </a:lnTo>
                  <a:close/>
                </a:path>
              </a:pathLst>
            </a:custGeom>
            <a:solidFill>
              <a:srgbClr val="000000"/>
            </a:solidFill>
            <a:ln w="0">
              <a:solidFill>
                <a:srgbClr val="000000"/>
              </a:solidFill>
              <a:prstDash val="solid"/>
              <a:round/>
              <a:headEnd/>
              <a:tailEnd/>
            </a:ln>
          </p:spPr>
          <p:txBody>
            <a:bodyPr/>
            <a:lstStyle/>
            <a:p>
              <a:pPr algn="ctr">
                <a:spcBef>
                  <a:spcPct val="0"/>
                </a:spcBef>
                <a:buFontTx/>
                <a:buNone/>
                <a:defRPr/>
              </a:pPr>
              <a:endParaRPr lang="en-US" sz="1000" u="none">
                <a:latin typeface="+mn-lt"/>
              </a:endParaRPr>
            </a:p>
          </p:txBody>
        </p:sp>
        <p:sp>
          <p:nvSpPr>
            <p:cNvPr id="47" name="Rectangle 311"/>
            <p:cNvSpPr>
              <a:spLocks noChangeArrowheads="1"/>
            </p:cNvSpPr>
            <p:nvPr/>
          </p:nvSpPr>
          <p:spPr bwMode="auto">
            <a:xfrm>
              <a:off x="5748716" y="1954448"/>
              <a:ext cx="372187"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solidFill>
                    <a:srgbClr val="000000"/>
                  </a:solidFill>
                  <a:latin typeface="+mn-lt"/>
                </a:rPr>
                <a:t>Cacuso</a:t>
              </a:r>
              <a:endParaRPr lang="en-US" sz="1000" u="none" dirty="0">
                <a:latin typeface="+mn-lt"/>
              </a:endParaRPr>
            </a:p>
          </p:txBody>
        </p:sp>
        <p:sp>
          <p:nvSpPr>
            <p:cNvPr id="48" name="Rectangle 312"/>
            <p:cNvSpPr>
              <a:spLocks noChangeArrowheads="1"/>
            </p:cNvSpPr>
            <p:nvPr/>
          </p:nvSpPr>
          <p:spPr bwMode="auto">
            <a:xfrm>
              <a:off x="5019202" y="1873182"/>
              <a:ext cx="334089"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solidFill>
                    <a:srgbClr val="000000"/>
                  </a:solidFill>
                  <a:latin typeface="+mn-lt"/>
                </a:rPr>
                <a:t>Lucala</a:t>
              </a:r>
              <a:endParaRPr lang="en-US" sz="1000" u="none" dirty="0">
                <a:latin typeface="+mn-lt"/>
              </a:endParaRPr>
            </a:p>
          </p:txBody>
        </p:sp>
        <p:sp>
          <p:nvSpPr>
            <p:cNvPr id="49" name="Rectangle 314"/>
            <p:cNvSpPr>
              <a:spLocks noChangeArrowheads="1"/>
            </p:cNvSpPr>
            <p:nvPr/>
          </p:nvSpPr>
          <p:spPr bwMode="auto">
            <a:xfrm>
              <a:off x="3988500" y="2038444"/>
              <a:ext cx="39564"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a:solidFill>
                    <a:srgbClr val="000000"/>
                  </a:solidFill>
                  <a:latin typeface="+mn-lt"/>
                </a:rPr>
                <a:t>´</a:t>
              </a:r>
              <a:endParaRPr lang="en-US" sz="1000" u="none">
                <a:latin typeface="+mn-lt"/>
              </a:endParaRPr>
            </a:p>
          </p:txBody>
        </p:sp>
        <p:sp>
          <p:nvSpPr>
            <p:cNvPr id="50" name="Rectangle 315"/>
            <p:cNvSpPr>
              <a:spLocks noChangeArrowheads="1"/>
            </p:cNvSpPr>
            <p:nvPr/>
          </p:nvSpPr>
          <p:spPr bwMode="auto">
            <a:xfrm>
              <a:off x="3754761" y="1954448"/>
              <a:ext cx="748770" cy="154000"/>
            </a:xfrm>
            <a:prstGeom prst="rect">
              <a:avLst/>
            </a:prstGeom>
            <a:noFill/>
            <a:ln w="9525">
              <a:noFill/>
              <a:miter lim="800000"/>
              <a:headEnd/>
              <a:tailEnd/>
            </a:ln>
          </p:spPr>
          <p:txBody>
            <a:bodyPr lIns="0" tIns="0" rIns="0" bIns="0">
              <a:spAutoFit/>
            </a:bodyPr>
            <a:lstStyle/>
            <a:p>
              <a:pPr marL="93663" indent="-93663" algn="ctr" defTabSz="1039813">
                <a:spcBef>
                  <a:spcPct val="0"/>
                </a:spcBef>
                <a:buFontTx/>
                <a:buNone/>
                <a:defRPr/>
              </a:pPr>
              <a:r>
                <a:rPr lang="en-US" sz="1000" b="1" u="none" dirty="0">
                  <a:solidFill>
                    <a:srgbClr val="000000"/>
                  </a:solidFill>
                  <a:latin typeface="+mn-lt"/>
                </a:rPr>
                <a:t>N’Dalatando</a:t>
              </a:r>
              <a:endParaRPr lang="en-US" sz="1000" u="none" dirty="0">
                <a:latin typeface="+mn-lt"/>
              </a:endParaRPr>
            </a:p>
          </p:txBody>
        </p:sp>
        <p:sp>
          <p:nvSpPr>
            <p:cNvPr id="51" name="Rectangle 316"/>
            <p:cNvSpPr>
              <a:spLocks noChangeArrowheads="1"/>
            </p:cNvSpPr>
            <p:nvPr/>
          </p:nvSpPr>
          <p:spPr bwMode="auto">
            <a:xfrm>
              <a:off x="5416390" y="2530557"/>
              <a:ext cx="508024" cy="153900"/>
            </a:xfrm>
            <a:prstGeom prst="rect">
              <a:avLst/>
            </a:prstGeom>
            <a:noFill/>
            <a:ln w="9525">
              <a:noFill/>
              <a:miter lim="800000"/>
              <a:headEnd/>
              <a:tailEnd/>
            </a:ln>
          </p:spPr>
          <p:txBody>
            <a:bodyPr wrap="square" lIns="0" tIns="0" rIns="0" bIns="0">
              <a:spAutoFit/>
            </a:bodyPr>
            <a:lstStyle/>
            <a:p>
              <a:pPr marL="93663" indent="-93663" algn="ctr" defTabSz="1039813">
                <a:spcBef>
                  <a:spcPct val="0"/>
                </a:spcBef>
                <a:buFontTx/>
                <a:buNone/>
                <a:defRPr/>
              </a:pPr>
              <a:r>
                <a:rPr lang="en-US" sz="1000" b="1" u="none" dirty="0">
                  <a:solidFill>
                    <a:srgbClr val="000000"/>
                  </a:solidFill>
                  <a:latin typeface="+mn-lt"/>
                </a:rPr>
                <a:t>Capanda</a:t>
              </a:r>
              <a:endParaRPr lang="en-US" sz="1000" u="none" dirty="0">
                <a:latin typeface="+mn-lt"/>
              </a:endParaRPr>
            </a:p>
          </p:txBody>
        </p:sp>
        <p:sp>
          <p:nvSpPr>
            <p:cNvPr id="52" name="Rectangle 317"/>
            <p:cNvSpPr>
              <a:spLocks noChangeArrowheads="1"/>
            </p:cNvSpPr>
            <p:nvPr/>
          </p:nvSpPr>
          <p:spPr bwMode="auto">
            <a:xfrm>
              <a:off x="3822829" y="2593318"/>
              <a:ext cx="602239"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solidFill>
                    <a:srgbClr val="000000"/>
                  </a:solidFill>
                  <a:latin typeface="+mn-lt"/>
                </a:rPr>
                <a:t>Cambambe</a:t>
              </a:r>
              <a:endParaRPr lang="en-US" sz="1000" u="none" dirty="0">
                <a:latin typeface="+mn-lt"/>
              </a:endParaRPr>
            </a:p>
          </p:txBody>
        </p:sp>
        <p:sp>
          <p:nvSpPr>
            <p:cNvPr id="53" name="Rectangle 318"/>
            <p:cNvSpPr>
              <a:spLocks noChangeArrowheads="1"/>
            </p:cNvSpPr>
            <p:nvPr/>
          </p:nvSpPr>
          <p:spPr bwMode="auto">
            <a:xfrm>
              <a:off x="2427060" y="1441100"/>
              <a:ext cx="438126"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solidFill>
                    <a:srgbClr val="000000"/>
                  </a:solidFill>
                  <a:latin typeface="+mn-lt"/>
                </a:rPr>
                <a:t>Cazenga</a:t>
              </a:r>
              <a:endParaRPr lang="en-US" sz="1000" u="none" dirty="0">
                <a:latin typeface="+mn-lt"/>
              </a:endParaRPr>
            </a:p>
          </p:txBody>
        </p:sp>
        <p:sp>
          <p:nvSpPr>
            <p:cNvPr id="54" name="Rectangle 349"/>
            <p:cNvSpPr>
              <a:spLocks noChangeArrowheads="1"/>
            </p:cNvSpPr>
            <p:nvPr/>
          </p:nvSpPr>
          <p:spPr bwMode="auto">
            <a:xfrm>
              <a:off x="2227665" y="1729154"/>
              <a:ext cx="463035"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solidFill>
                    <a:srgbClr val="000000"/>
                  </a:solidFill>
                  <a:latin typeface="+mn-lt"/>
                </a:rPr>
                <a:t>Camama</a:t>
              </a:r>
              <a:endParaRPr lang="en-US" sz="1000" u="none" dirty="0">
                <a:latin typeface="+mn-lt"/>
              </a:endParaRPr>
            </a:p>
          </p:txBody>
        </p:sp>
        <p:sp>
          <p:nvSpPr>
            <p:cNvPr id="55" name="Rectangle 358"/>
            <p:cNvSpPr>
              <a:spLocks noChangeArrowheads="1"/>
            </p:cNvSpPr>
            <p:nvPr/>
          </p:nvSpPr>
          <p:spPr bwMode="auto">
            <a:xfrm>
              <a:off x="3443408" y="1639949"/>
              <a:ext cx="408820" cy="138124"/>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900" b="1" u="none" dirty="0">
                  <a:solidFill>
                    <a:srgbClr val="000080"/>
                  </a:solidFill>
                  <a:latin typeface="+mn-lt"/>
                </a:rPr>
                <a:t>22.8MW</a:t>
              </a:r>
              <a:endParaRPr lang="en-US" sz="900" u="none" dirty="0">
                <a:latin typeface="+mn-lt"/>
              </a:endParaRPr>
            </a:p>
          </p:txBody>
        </p:sp>
        <p:sp>
          <p:nvSpPr>
            <p:cNvPr id="56" name="Rectangle 359"/>
            <p:cNvSpPr>
              <a:spLocks noChangeArrowheads="1"/>
            </p:cNvSpPr>
            <p:nvPr/>
          </p:nvSpPr>
          <p:spPr bwMode="auto">
            <a:xfrm>
              <a:off x="5482856" y="2674584"/>
              <a:ext cx="378048" cy="138123"/>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900" b="1" u="none" dirty="0">
                  <a:solidFill>
                    <a:srgbClr val="000000"/>
                  </a:solidFill>
                  <a:latin typeface="+mn-lt"/>
                </a:rPr>
                <a:t>520MW</a:t>
              </a:r>
              <a:endParaRPr lang="en-US" sz="900" u="none" dirty="0">
                <a:latin typeface="+mn-lt"/>
              </a:endParaRPr>
            </a:p>
          </p:txBody>
        </p:sp>
        <p:sp>
          <p:nvSpPr>
            <p:cNvPr id="57" name="Rectangle 360"/>
            <p:cNvSpPr>
              <a:spLocks noChangeArrowheads="1"/>
            </p:cNvSpPr>
            <p:nvPr/>
          </p:nvSpPr>
          <p:spPr bwMode="auto">
            <a:xfrm>
              <a:off x="1799339" y="1676465"/>
              <a:ext cx="634476" cy="138123"/>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900" b="1" u="none" dirty="0">
                  <a:solidFill>
                    <a:srgbClr val="000080"/>
                  </a:solidFill>
                  <a:latin typeface="+mn-lt"/>
                </a:rPr>
                <a:t>172+105MW </a:t>
              </a:r>
              <a:endParaRPr lang="en-US" sz="900" u="none" dirty="0">
                <a:latin typeface="+mn-lt"/>
              </a:endParaRPr>
            </a:p>
          </p:txBody>
        </p:sp>
        <p:sp>
          <p:nvSpPr>
            <p:cNvPr id="58" name="Rectangle 369"/>
            <p:cNvSpPr>
              <a:spLocks noChangeArrowheads="1"/>
            </p:cNvSpPr>
            <p:nvPr/>
          </p:nvSpPr>
          <p:spPr bwMode="auto">
            <a:xfrm>
              <a:off x="1799339" y="1055704"/>
              <a:ext cx="767818" cy="138124"/>
            </a:xfrm>
            <a:prstGeom prst="rect">
              <a:avLst/>
            </a:prstGeom>
            <a:noFill/>
            <a:ln w="9525">
              <a:noFill/>
              <a:miter lim="800000"/>
              <a:headEnd/>
              <a:tailEnd/>
            </a:ln>
          </p:spPr>
          <p:txBody>
            <a:bodyPr lIns="0" tIns="0" rIns="0" bIns="0">
              <a:spAutoFit/>
            </a:bodyPr>
            <a:lstStyle/>
            <a:p>
              <a:pPr marL="93663" indent="-93663" algn="ctr" defTabSz="1039813">
                <a:spcBef>
                  <a:spcPct val="0"/>
                </a:spcBef>
                <a:buFontTx/>
                <a:buNone/>
                <a:defRPr/>
              </a:pPr>
              <a:r>
                <a:rPr lang="en-US" sz="900" b="1" u="none" dirty="0">
                  <a:solidFill>
                    <a:srgbClr val="000080"/>
                  </a:solidFill>
                  <a:latin typeface="+mn-lt"/>
                </a:rPr>
                <a:t>92+42MW</a:t>
              </a:r>
              <a:endParaRPr lang="en-US" sz="900" u="none" dirty="0">
                <a:latin typeface="+mn-lt"/>
              </a:endParaRPr>
            </a:p>
          </p:txBody>
        </p:sp>
        <p:sp>
          <p:nvSpPr>
            <p:cNvPr id="59" name="Rectangle 370"/>
            <p:cNvSpPr>
              <a:spLocks noChangeArrowheads="1"/>
            </p:cNvSpPr>
            <p:nvPr/>
          </p:nvSpPr>
          <p:spPr bwMode="auto">
            <a:xfrm>
              <a:off x="1523862" y="1881268"/>
              <a:ext cx="367791" cy="307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latin typeface="+mn-lt"/>
                </a:rPr>
                <a:t>Morro </a:t>
              </a:r>
            </a:p>
            <a:p>
              <a:pPr marL="93663" indent="-93663" algn="ctr" defTabSz="1039813">
                <a:spcBef>
                  <a:spcPct val="0"/>
                </a:spcBef>
                <a:buFontTx/>
                <a:buNone/>
                <a:defRPr/>
              </a:pPr>
              <a:r>
                <a:rPr lang="en-US" sz="1000" b="1" u="none" dirty="0">
                  <a:latin typeface="+mn-lt"/>
                </a:rPr>
                <a:t>Bento</a:t>
              </a:r>
              <a:endParaRPr lang="en-US" sz="1000" u="none" dirty="0">
                <a:latin typeface="+mn-lt"/>
              </a:endParaRPr>
            </a:p>
          </p:txBody>
        </p:sp>
        <p:sp>
          <p:nvSpPr>
            <p:cNvPr id="60" name="Rectangle 375"/>
            <p:cNvSpPr>
              <a:spLocks noChangeArrowheads="1"/>
            </p:cNvSpPr>
            <p:nvPr/>
          </p:nvSpPr>
          <p:spPr bwMode="auto">
            <a:xfrm>
              <a:off x="2672659" y="1852691"/>
              <a:ext cx="254963"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latin typeface="+mn-lt"/>
                </a:rPr>
                <a:t>Filda</a:t>
              </a:r>
              <a:endParaRPr lang="en-US" sz="1000" u="none" dirty="0">
                <a:latin typeface="+mn-lt"/>
              </a:endParaRPr>
            </a:p>
          </p:txBody>
        </p:sp>
        <p:sp>
          <p:nvSpPr>
            <p:cNvPr id="61" name="Freeform 391"/>
            <p:cNvSpPr>
              <a:spLocks/>
            </p:cNvSpPr>
            <p:nvPr/>
          </p:nvSpPr>
          <p:spPr bwMode="auto">
            <a:xfrm>
              <a:off x="3392122" y="611169"/>
              <a:ext cx="73265" cy="61918"/>
            </a:xfrm>
            <a:custGeom>
              <a:avLst/>
              <a:gdLst/>
              <a:ahLst/>
              <a:cxnLst>
                <a:cxn ang="0">
                  <a:pos x="0" y="34"/>
                </a:cxn>
                <a:cxn ang="0">
                  <a:pos x="7" y="8"/>
                </a:cxn>
                <a:cxn ang="0">
                  <a:pos x="28" y="0"/>
                </a:cxn>
                <a:cxn ang="0">
                  <a:pos x="28" y="0"/>
                </a:cxn>
                <a:cxn ang="0">
                  <a:pos x="28" y="0"/>
                </a:cxn>
                <a:cxn ang="0">
                  <a:pos x="42" y="8"/>
                </a:cxn>
                <a:cxn ang="0">
                  <a:pos x="56" y="34"/>
                </a:cxn>
                <a:cxn ang="0">
                  <a:pos x="56" y="34"/>
                </a:cxn>
                <a:cxn ang="0">
                  <a:pos x="56" y="34"/>
                </a:cxn>
                <a:cxn ang="0">
                  <a:pos x="42" y="50"/>
                </a:cxn>
                <a:cxn ang="0">
                  <a:pos x="28" y="67"/>
                </a:cxn>
                <a:cxn ang="0">
                  <a:pos x="28" y="67"/>
                </a:cxn>
                <a:cxn ang="0">
                  <a:pos x="28" y="67"/>
                </a:cxn>
                <a:cxn ang="0">
                  <a:pos x="7" y="50"/>
                </a:cxn>
                <a:cxn ang="0">
                  <a:pos x="0" y="34"/>
                </a:cxn>
                <a:cxn ang="0">
                  <a:pos x="0" y="34"/>
                </a:cxn>
                <a:cxn ang="0">
                  <a:pos x="0" y="34"/>
                </a:cxn>
              </a:cxnLst>
              <a:rect l="0" t="0" r="r" b="b"/>
              <a:pathLst>
                <a:path w="56" h="67">
                  <a:moveTo>
                    <a:pt x="0" y="34"/>
                  </a:moveTo>
                  <a:lnTo>
                    <a:pt x="7" y="8"/>
                  </a:lnTo>
                  <a:lnTo>
                    <a:pt x="28" y="0"/>
                  </a:lnTo>
                  <a:lnTo>
                    <a:pt x="28" y="0"/>
                  </a:lnTo>
                  <a:lnTo>
                    <a:pt x="28" y="0"/>
                  </a:lnTo>
                  <a:lnTo>
                    <a:pt x="42" y="8"/>
                  </a:lnTo>
                  <a:lnTo>
                    <a:pt x="56" y="34"/>
                  </a:lnTo>
                  <a:lnTo>
                    <a:pt x="56" y="34"/>
                  </a:lnTo>
                  <a:lnTo>
                    <a:pt x="56" y="34"/>
                  </a:lnTo>
                  <a:lnTo>
                    <a:pt x="42" y="50"/>
                  </a:lnTo>
                  <a:lnTo>
                    <a:pt x="28" y="67"/>
                  </a:lnTo>
                  <a:lnTo>
                    <a:pt x="28" y="67"/>
                  </a:lnTo>
                  <a:lnTo>
                    <a:pt x="28" y="67"/>
                  </a:lnTo>
                  <a:lnTo>
                    <a:pt x="7" y="50"/>
                  </a:lnTo>
                  <a:lnTo>
                    <a:pt x="0" y="34"/>
                  </a:lnTo>
                  <a:lnTo>
                    <a:pt x="0" y="34"/>
                  </a:lnTo>
                  <a:lnTo>
                    <a:pt x="0" y="34"/>
                  </a:lnTo>
                  <a:close/>
                </a:path>
              </a:pathLst>
            </a:custGeom>
            <a:solidFill>
              <a:srgbClr val="000080"/>
            </a:solidFill>
            <a:ln w="9525">
              <a:noFill/>
              <a:round/>
              <a:headEnd/>
              <a:tailEnd/>
            </a:ln>
          </p:spPr>
          <p:txBody>
            <a:bodyPr/>
            <a:lstStyle/>
            <a:p>
              <a:pPr algn="ctr">
                <a:spcBef>
                  <a:spcPct val="0"/>
                </a:spcBef>
                <a:buFontTx/>
                <a:buNone/>
                <a:defRPr/>
              </a:pPr>
              <a:endParaRPr lang="en-US" sz="1000" u="none">
                <a:latin typeface="+mn-lt"/>
              </a:endParaRPr>
            </a:p>
          </p:txBody>
        </p:sp>
        <p:sp>
          <p:nvSpPr>
            <p:cNvPr id="62" name="Rectangle 392"/>
            <p:cNvSpPr>
              <a:spLocks noChangeArrowheads="1"/>
            </p:cNvSpPr>
            <p:nvPr/>
          </p:nvSpPr>
          <p:spPr bwMode="auto">
            <a:xfrm>
              <a:off x="3128368" y="479397"/>
              <a:ext cx="827895" cy="152412"/>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latin typeface="+mn-lt"/>
                </a:rPr>
                <a:t>M’Banza Congo</a:t>
              </a:r>
              <a:endParaRPr lang="en-US" sz="1000" u="none" dirty="0">
                <a:latin typeface="+mn-lt"/>
              </a:endParaRPr>
            </a:p>
          </p:txBody>
        </p:sp>
        <p:sp>
          <p:nvSpPr>
            <p:cNvPr id="63" name="Rectangle 400"/>
            <p:cNvSpPr>
              <a:spLocks noChangeArrowheads="1"/>
            </p:cNvSpPr>
            <p:nvPr/>
          </p:nvSpPr>
          <p:spPr bwMode="auto">
            <a:xfrm>
              <a:off x="1982502" y="4861239"/>
              <a:ext cx="375117" cy="152412"/>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solidFill>
                    <a:srgbClr val="000000"/>
                  </a:solidFill>
                  <a:latin typeface="+mn-lt"/>
                </a:rPr>
                <a:t>Cavaco</a:t>
              </a:r>
              <a:endParaRPr lang="en-US" sz="1000" u="none" dirty="0">
                <a:latin typeface="+mn-lt"/>
              </a:endParaRPr>
            </a:p>
          </p:txBody>
        </p:sp>
        <p:sp>
          <p:nvSpPr>
            <p:cNvPr id="64" name="Rectangle 401"/>
            <p:cNvSpPr>
              <a:spLocks noChangeArrowheads="1"/>
            </p:cNvSpPr>
            <p:nvPr/>
          </p:nvSpPr>
          <p:spPr bwMode="auto">
            <a:xfrm>
              <a:off x="1430083" y="4196024"/>
              <a:ext cx="575864" cy="152412"/>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solidFill>
                    <a:srgbClr val="000000"/>
                  </a:solidFill>
                  <a:latin typeface="+mn-lt"/>
                </a:rPr>
                <a:t>Catumbela</a:t>
              </a:r>
              <a:endParaRPr lang="en-US" sz="1000" u="none" dirty="0">
                <a:latin typeface="+mn-lt"/>
              </a:endParaRPr>
            </a:p>
          </p:txBody>
        </p:sp>
        <p:sp>
          <p:nvSpPr>
            <p:cNvPr id="65" name="Rectangle 426"/>
            <p:cNvSpPr>
              <a:spLocks noChangeArrowheads="1"/>
            </p:cNvSpPr>
            <p:nvPr/>
          </p:nvSpPr>
          <p:spPr bwMode="auto">
            <a:xfrm>
              <a:off x="3493228" y="4342085"/>
              <a:ext cx="464501"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latin typeface="+mn-lt"/>
                </a:rPr>
                <a:t>Lomaum</a:t>
              </a:r>
              <a:endParaRPr lang="en-US" sz="1000" u="none" dirty="0">
                <a:latin typeface="+mn-lt"/>
              </a:endParaRPr>
            </a:p>
          </p:txBody>
        </p:sp>
        <p:sp>
          <p:nvSpPr>
            <p:cNvPr id="66" name="Rectangle 434"/>
            <p:cNvSpPr>
              <a:spLocks noChangeArrowheads="1"/>
            </p:cNvSpPr>
            <p:nvPr/>
          </p:nvSpPr>
          <p:spPr bwMode="auto">
            <a:xfrm>
              <a:off x="3387726" y="3867386"/>
              <a:ext cx="504064" cy="136536"/>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pPr>
              <a:r>
                <a:rPr lang="en-US" sz="900" b="1" u="none">
                  <a:solidFill>
                    <a:srgbClr val="000080"/>
                  </a:solidFill>
                </a:rPr>
                <a:t>50+100MW</a:t>
              </a:r>
              <a:endParaRPr lang="en-US" sz="900" u="none"/>
            </a:p>
          </p:txBody>
        </p:sp>
        <p:sp>
          <p:nvSpPr>
            <p:cNvPr id="67" name="Rectangle 435"/>
            <p:cNvSpPr>
              <a:spLocks noChangeArrowheads="1"/>
            </p:cNvSpPr>
            <p:nvPr/>
          </p:nvSpPr>
          <p:spPr bwMode="auto">
            <a:xfrm>
              <a:off x="4866216" y="2844957"/>
              <a:ext cx="301852"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latin typeface="+mn-lt"/>
                </a:rPr>
                <a:t>Laúca</a:t>
              </a:r>
              <a:endParaRPr lang="en-US" sz="1000" u="none" dirty="0">
                <a:latin typeface="+mn-lt"/>
              </a:endParaRPr>
            </a:p>
          </p:txBody>
        </p:sp>
        <p:sp>
          <p:nvSpPr>
            <p:cNvPr id="68" name="Freeform 437"/>
            <p:cNvSpPr>
              <a:spLocks/>
            </p:cNvSpPr>
            <p:nvPr/>
          </p:nvSpPr>
          <p:spPr bwMode="auto">
            <a:xfrm>
              <a:off x="4911640" y="2430586"/>
              <a:ext cx="76196" cy="53979"/>
            </a:xfrm>
            <a:custGeom>
              <a:avLst/>
              <a:gdLst/>
              <a:ahLst/>
              <a:cxnLst>
                <a:cxn ang="0">
                  <a:pos x="0" y="33"/>
                </a:cxn>
                <a:cxn ang="0">
                  <a:pos x="8" y="8"/>
                </a:cxn>
                <a:cxn ang="0">
                  <a:pos x="29" y="0"/>
                </a:cxn>
                <a:cxn ang="0">
                  <a:pos x="29" y="0"/>
                </a:cxn>
                <a:cxn ang="0">
                  <a:pos x="29" y="0"/>
                </a:cxn>
                <a:cxn ang="0">
                  <a:pos x="50" y="8"/>
                </a:cxn>
                <a:cxn ang="0">
                  <a:pos x="57" y="33"/>
                </a:cxn>
                <a:cxn ang="0">
                  <a:pos x="57" y="33"/>
                </a:cxn>
                <a:cxn ang="0">
                  <a:pos x="57" y="33"/>
                </a:cxn>
                <a:cxn ang="0">
                  <a:pos x="50" y="50"/>
                </a:cxn>
                <a:cxn ang="0">
                  <a:pos x="29" y="58"/>
                </a:cxn>
                <a:cxn ang="0">
                  <a:pos x="29" y="58"/>
                </a:cxn>
                <a:cxn ang="0">
                  <a:pos x="29" y="58"/>
                </a:cxn>
                <a:cxn ang="0">
                  <a:pos x="8" y="50"/>
                </a:cxn>
                <a:cxn ang="0">
                  <a:pos x="0" y="33"/>
                </a:cxn>
                <a:cxn ang="0">
                  <a:pos x="0" y="33"/>
                </a:cxn>
                <a:cxn ang="0">
                  <a:pos x="0" y="33"/>
                </a:cxn>
              </a:cxnLst>
              <a:rect l="0" t="0" r="r" b="b"/>
              <a:pathLst>
                <a:path w="57" h="58">
                  <a:moveTo>
                    <a:pt x="0" y="33"/>
                  </a:moveTo>
                  <a:lnTo>
                    <a:pt x="8" y="8"/>
                  </a:lnTo>
                  <a:lnTo>
                    <a:pt x="29" y="0"/>
                  </a:lnTo>
                  <a:lnTo>
                    <a:pt x="29" y="0"/>
                  </a:lnTo>
                  <a:lnTo>
                    <a:pt x="29" y="0"/>
                  </a:lnTo>
                  <a:lnTo>
                    <a:pt x="50" y="8"/>
                  </a:lnTo>
                  <a:lnTo>
                    <a:pt x="57" y="33"/>
                  </a:lnTo>
                  <a:lnTo>
                    <a:pt x="57" y="33"/>
                  </a:lnTo>
                  <a:lnTo>
                    <a:pt x="57" y="33"/>
                  </a:lnTo>
                  <a:lnTo>
                    <a:pt x="50" y="50"/>
                  </a:lnTo>
                  <a:lnTo>
                    <a:pt x="29" y="58"/>
                  </a:lnTo>
                  <a:lnTo>
                    <a:pt x="29" y="58"/>
                  </a:lnTo>
                  <a:lnTo>
                    <a:pt x="29" y="58"/>
                  </a:lnTo>
                  <a:lnTo>
                    <a:pt x="8" y="50"/>
                  </a:lnTo>
                  <a:lnTo>
                    <a:pt x="0" y="33"/>
                  </a:lnTo>
                  <a:lnTo>
                    <a:pt x="0" y="33"/>
                  </a:lnTo>
                  <a:lnTo>
                    <a:pt x="0" y="33"/>
                  </a:lnTo>
                  <a:close/>
                </a:path>
              </a:pathLst>
            </a:custGeom>
            <a:solidFill>
              <a:srgbClr val="000000"/>
            </a:solidFill>
            <a:ln w="9525">
              <a:noFill/>
              <a:round/>
              <a:headEnd/>
              <a:tailEnd/>
            </a:ln>
          </p:spPr>
          <p:txBody>
            <a:bodyPr/>
            <a:lstStyle/>
            <a:p>
              <a:pPr algn="ctr">
                <a:spcBef>
                  <a:spcPct val="0"/>
                </a:spcBef>
                <a:buFontTx/>
                <a:buNone/>
                <a:defRPr/>
              </a:pPr>
              <a:endParaRPr lang="en-US" sz="1000" u="none">
                <a:latin typeface="+mn-lt"/>
              </a:endParaRPr>
            </a:p>
          </p:txBody>
        </p:sp>
        <p:sp>
          <p:nvSpPr>
            <p:cNvPr id="69" name="Freeform 438"/>
            <p:cNvSpPr>
              <a:spLocks noEditPoints="1"/>
            </p:cNvSpPr>
            <p:nvPr/>
          </p:nvSpPr>
          <p:spPr bwMode="auto">
            <a:xfrm>
              <a:off x="4911640" y="2430586"/>
              <a:ext cx="84988" cy="60330"/>
            </a:xfrm>
            <a:custGeom>
              <a:avLst/>
              <a:gdLst/>
              <a:ahLst/>
              <a:cxnLst>
                <a:cxn ang="0">
                  <a:pos x="0" y="25"/>
                </a:cxn>
                <a:cxn ang="0">
                  <a:pos x="0" y="16"/>
                </a:cxn>
                <a:cxn ang="0">
                  <a:pos x="8" y="8"/>
                </a:cxn>
                <a:cxn ang="0">
                  <a:pos x="15" y="0"/>
                </a:cxn>
                <a:cxn ang="0">
                  <a:pos x="29" y="0"/>
                </a:cxn>
                <a:cxn ang="0">
                  <a:pos x="43" y="0"/>
                </a:cxn>
                <a:cxn ang="0">
                  <a:pos x="50" y="8"/>
                </a:cxn>
                <a:cxn ang="0">
                  <a:pos x="57" y="16"/>
                </a:cxn>
                <a:cxn ang="0">
                  <a:pos x="64" y="33"/>
                </a:cxn>
                <a:cxn ang="0">
                  <a:pos x="57" y="41"/>
                </a:cxn>
                <a:cxn ang="0">
                  <a:pos x="50" y="50"/>
                </a:cxn>
                <a:cxn ang="0">
                  <a:pos x="43" y="58"/>
                </a:cxn>
                <a:cxn ang="0">
                  <a:pos x="29" y="66"/>
                </a:cxn>
                <a:cxn ang="0">
                  <a:pos x="15" y="58"/>
                </a:cxn>
                <a:cxn ang="0">
                  <a:pos x="8" y="50"/>
                </a:cxn>
                <a:cxn ang="0">
                  <a:pos x="0" y="41"/>
                </a:cxn>
                <a:cxn ang="0">
                  <a:pos x="8" y="41"/>
                </a:cxn>
                <a:cxn ang="0">
                  <a:pos x="15" y="50"/>
                </a:cxn>
                <a:cxn ang="0">
                  <a:pos x="22" y="50"/>
                </a:cxn>
                <a:cxn ang="0">
                  <a:pos x="29" y="58"/>
                </a:cxn>
                <a:cxn ang="0">
                  <a:pos x="43" y="50"/>
                </a:cxn>
                <a:cxn ang="0">
                  <a:pos x="50" y="50"/>
                </a:cxn>
                <a:cxn ang="0">
                  <a:pos x="50" y="41"/>
                </a:cxn>
                <a:cxn ang="0">
                  <a:pos x="57" y="25"/>
                </a:cxn>
                <a:cxn ang="0">
                  <a:pos x="50" y="16"/>
                </a:cxn>
                <a:cxn ang="0">
                  <a:pos x="50" y="8"/>
                </a:cxn>
                <a:cxn ang="0">
                  <a:pos x="36" y="8"/>
                </a:cxn>
                <a:cxn ang="0">
                  <a:pos x="29" y="8"/>
                </a:cxn>
                <a:cxn ang="0">
                  <a:pos x="22" y="8"/>
                </a:cxn>
                <a:cxn ang="0">
                  <a:pos x="15" y="16"/>
                </a:cxn>
                <a:cxn ang="0">
                  <a:pos x="8" y="25"/>
                </a:cxn>
                <a:cxn ang="0">
                  <a:pos x="8" y="33"/>
                </a:cxn>
                <a:cxn ang="0">
                  <a:pos x="8" y="41"/>
                </a:cxn>
              </a:cxnLst>
              <a:rect l="0" t="0" r="r" b="b"/>
              <a:pathLst>
                <a:path w="64" h="66">
                  <a:moveTo>
                    <a:pt x="0" y="33"/>
                  </a:moveTo>
                  <a:lnTo>
                    <a:pt x="0" y="25"/>
                  </a:lnTo>
                  <a:lnTo>
                    <a:pt x="0" y="16"/>
                  </a:lnTo>
                  <a:lnTo>
                    <a:pt x="0" y="16"/>
                  </a:lnTo>
                  <a:lnTo>
                    <a:pt x="8" y="8"/>
                  </a:lnTo>
                  <a:lnTo>
                    <a:pt x="8" y="8"/>
                  </a:lnTo>
                  <a:lnTo>
                    <a:pt x="15" y="0"/>
                  </a:lnTo>
                  <a:lnTo>
                    <a:pt x="15" y="0"/>
                  </a:lnTo>
                  <a:lnTo>
                    <a:pt x="29" y="0"/>
                  </a:lnTo>
                  <a:lnTo>
                    <a:pt x="29" y="0"/>
                  </a:lnTo>
                  <a:lnTo>
                    <a:pt x="43" y="0"/>
                  </a:lnTo>
                  <a:lnTo>
                    <a:pt x="43" y="0"/>
                  </a:lnTo>
                  <a:lnTo>
                    <a:pt x="50" y="8"/>
                  </a:lnTo>
                  <a:lnTo>
                    <a:pt x="50" y="8"/>
                  </a:lnTo>
                  <a:lnTo>
                    <a:pt x="57" y="16"/>
                  </a:lnTo>
                  <a:lnTo>
                    <a:pt x="57" y="16"/>
                  </a:lnTo>
                  <a:lnTo>
                    <a:pt x="64" y="25"/>
                  </a:lnTo>
                  <a:lnTo>
                    <a:pt x="64" y="33"/>
                  </a:lnTo>
                  <a:lnTo>
                    <a:pt x="57" y="41"/>
                  </a:lnTo>
                  <a:lnTo>
                    <a:pt x="57" y="41"/>
                  </a:lnTo>
                  <a:lnTo>
                    <a:pt x="50" y="50"/>
                  </a:lnTo>
                  <a:lnTo>
                    <a:pt x="50" y="50"/>
                  </a:lnTo>
                  <a:lnTo>
                    <a:pt x="43" y="58"/>
                  </a:lnTo>
                  <a:lnTo>
                    <a:pt x="43" y="58"/>
                  </a:lnTo>
                  <a:lnTo>
                    <a:pt x="29" y="66"/>
                  </a:lnTo>
                  <a:lnTo>
                    <a:pt x="29" y="66"/>
                  </a:lnTo>
                  <a:lnTo>
                    <a:pt x="15" y="58"/>
                  </a:lnTo>
                  <a:lnTo>
                    <a:pt x="15" y="58"/>
                  </a:lnTo>
                  <a:lnTo>
                    <a:pt x="8" y="50"/>
                  </a:lnTo>
                  <a:lnTo>
                    <a:pt x="8" y="50"/>
                  </a:lnTo>
                  <a:lnTo>
                    <a:pt x="0" y="41"/>
                  </a:lnTo>
                  <a:lnTo>
                    <a:pt x="0" y="41"/>
                  </a:lnTo>
                  <a:lnTo>
                    <a:pt x="0" y="33"/>
                  </a:lnTo>
                  <a:close/>
                  <a:moveTo>
                    <a:pt x="8" y="41"/>
                  </a:moveTo>
                  <a:lnTo>
                    <a:pt x="8" y="41"/>
                  </a:lnTo>
                  <a:lnTo>
                    <a:pt x="15" y="50"/>
                  </a:lnTo>
                  <a:lnTo>
                    <a:pt x="15" y="50"/>
                  </a:lnTo>
                  <a:lnTo>
                    <a:pt x="22" y="50"/>
                  </a:lnTo>
                  <a:lnTo>
                    <a:pt x="22" y="50"/>
                  </a:lnTo>
                  <a:lnTo>
                    <a:pt x="29" y="58"/>
                  </a:lnTo>
                  <a:lnTo>
                    <a:pt x="29" y="58"/>
                  </a:lnTo>
                  <a:lnTo>
                    <a:pt x="43" y="50"/>
                  </a:lnTo>
                  <a:lnTo>
                    <a:pt x="36" y="50"/>
                  </a:lnTo>
                  <a:lnTo>
                    <a:pt x="50" y="50"/>
                  </a:lnTo>
                  <a:lnTo>
                    <a:pt x="50" y="50"/>
                  </a:lnTo>
                  <a:lnTo>
                    <a:pt x="50" y="41"/>
                  </a:lnTo>
                  <a:lnTo>
                    <a:pt x="50" y="41"/>
                  </a:lnTo>
                  <a:lnTo>
                    <a:pt x="57" y="25"/>
                  </a:lnTo>
                  <a:lnTo>
                    <a:pt x="57" y="33"/>
                  </a:lnTo>
                  <a:lnTo>
                    <a:pt x="50" y="16"/>
                  </a:lnTo>
                  <a:lnTo>
                    <a:pt x="50" y="25"/>
                  </a:lnTo>
                  <a:lnTo>
                    <a:pt x="50" y="8"/>
                  </a:lnTo>
                  <a:lnTo>
                    <a:pt x="50" y="16"/>
                  </a:lnTo>
                  <a:lnTo>
                    <a:pt x="36" y="8"/>
                  </a:lnTo>
                  <a:lnTo>
                    <a:pt x="43" y="8"/>
                  </a:lnTo>
                  <a:lnTo>
                    <a:pt x="29" y="8"/>
                  </a:lnTo>
                  <a:lnTo>
                    <a:pt x="29" y="8"/>
                  </a:lnTo>
                  <a:lnTo>
                    <a:pt x="22" y="8"/>
                  </a:lnTo>
                  <a:lnTo>
                    <a:pt x="22" y="8"/>
                  </a:lnTo>
                  <a:lnTo>
                    <a:pt x="15" y="16"/>
                  </a:lnTo>
                  <a:lnTo>
                    <a:pt x="15" y="8"/>
                  </a:lnTo>
                  <a:lnTo>
                    <a:pt x="8" y="25"/>
                  </a:lnTo>
                  <a:lnTo>
                    <a:pt x="8" y="16"/>
                  </a:lnTo>
                  <a:lnTo>
                    <a:pt x="8" y="33"/>
                  </a:lnTo>
                  <a:lnTo>
                    <a:pt x="8" y="25"/>
                  </a:lnTo>
                  <a:lnTo>
                    <a:pt x="8" y="41"/>
                  </a:lnTo>
                  <a:close/>
                </a:path>
              </a:pathLst>
            </a:custGeom>
            <a:solidFill>
              <a:srgbClr val="000000"/>
            </a:solidFill>
            <a:ln w="0">
              <a:solidFill>
                <a:srgbClr val="000000"/>
              </a:solidFill>
              <a:prstDash val="solid"/>
              <a:round/>
              <a:headEnd/>
              <a:tailEnd/>
            </a:ln>
          </p:spPr>
          <p:txBody>
            <a:bodyPr/>
            <a:lstStyle/>
            <a:p>
              <a:pPr algn="ctr">
                <a:spcBef>
                  <a:spcPct val="0"/>
                </a:spcBef>
                <a:buFontTx/>
                <a:buNone/>
                <a:defRPr/>
              </a:pPr>
              <a:endParaRPr lang="en-US" sz="1000" u="none">
                <a:latin typeface="+mn-lt"/>
              </a:endParaRPr>
            </a:p>
          </p:txBody>
        </p:sp>
        <p:sp>
          <p:nvSpPr>
            <p:cNvPr id="70" name="Rectangle 444"/>
            <p:cNvSpPr>
              <a:spLocks noChangeArrowheads="1"/>
            </p:cNvSpPr>
            <p:nvPr/>
          </p:nvSpPr>
          <p:spPr bwMode="auto">
            <a:xfrm>
              <a:off x="4800277" y="2725884"/>
              <a:ext cx="436660" cy="139711"/>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900" b="1" u="none" dirty="0">
                  <a:solidFill>
                    <a:srgbClr val="000080"/>
                  </a:solidFill>
                  <a:latin typeface="+mn-lt"/>
                </a:rPr>
                <a:t>2067MW</a:t>
              </a:r>
              <a:endParaRPr lang="en-US" sz="900" u="none" dirty="0">
                <a:latin typeface="+mn-lt"/>
              </a:endParaRPr>
            </a:p>
          </p:txBody>
        </p:sp>
        <p:sp>
          <p:nvSpPr>
            <p:cNvPr id="71" name="Rectangle 449"/>
            <p:cNvSpPr>
              <a:spLocks noChangeArrowheads="1"/>
            </p:cNvSpPr>
            <p:nvPr/>
          </p:nvSpPr>
          <p:spPr bwMode="auto">
            <a:xfrm>
              <a:off x="3732072" y="3465717"/>
              <a:ext cx="704810"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latin typeface="+mn-lt"/>
                </a:rPr>
                <a:t>Wako </a:t>
              </a:r>
              <a:r>
                <a:rPr lang="en-US" sz="1000" b="1" u="none" dirty="0" err="1">
                  <a:latin typeface="+mn-lt"/>
                </a:rPr>
                <a:t>Kungo</a:t>
              </a:r>
              <a:r>
                <a:rPr lang="en-US" sz="1000" b="1" u="none" dirty="0">
                  <a:latin typeface="+mn-lt"/>
                </a:rPr>
                <a:t> </a:t>
              </a:r>
              <a:endParaRPr lang="en-US" sz="1000" u="none" dirty="0">
                <a:latin typeface="+mn-lt"/>
              </a:endParaRPr>
            </a:p>
          </p:txBody>
        </p:sp>
        <p:sp>
          <p:nvSpPr>
            <p:cNvPr id="72" name="Rectangle 490"/>
            <p:cNvSpPr>
              <a:spLocks noChangeArrowheads="1"/>
            </p:cNvSpPr>
            <p:nvPr/>
          </p:nvSpPr>
          <p:spPr bwMode="auto">
            <a:xfrm>
              <a:off x="4258115" y="4819961"/>
              <a:ext cx="493807"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latin typeface="+mn-lt"/>
                </a:rPr>
                <a:t>Cacombo</a:t>
              </a:r>
              <a:endParaRPr lang="en-US" sz="1000" u="none" dirty="0">
                <a:latin typeface="+mn-lt"/>
              </a:endParaRPr>
            </a:p>
          </p:txBody>
        </p:sp>
        <p:sp>
          <p:nvSpPr>
            <p:cNvPr id="73" name="Rectangle 493"/>
            <p:cNvSpPr>
              <a:spLocks noChangeArrowheads="1"/>
            </p:cNvSpPr>
            <p:nvPr/>
          </p:nvSpPr>
          <p:spPr bwMode="auto">
            <a:xfrm>
              <a:off x="4332846" y="4718353"/>
              <a:ext cx="293060" cy="136536"/>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pPr>
              <a:r>
                <a:rPr lang="en-US" sz="900" b="1" u="none">
                  <a:solidFill>
                    <a:srgbClr val="000080"/>
                  </a:solidFill>
                </a:rPr>
                <a:t>75MW</a:t>
              </a:r>
              <a:endParaRPr lang="en-US" sz="900" u="none"/>
            </a:p>
          </p:txBody>
        </p:sp>
        <p:sp>
          <p:nvSpPr>
            <p:cNvPr id="74" name="Rectangle 505"/>
            <p:cNvSpPr>
              <a:spLocks noChangeArrowheads="1"/>
            </p:cNvSpPr>
            <p:nvPr/>
          </p:nvSpPr>
          <p:spPr bwMode="auto">
            <a:xfrm>
              <a:off x="5750319" y="5185808"/>
              <a:ext cx="713602" cy="152412"/>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latin typeface="+mn-lt"/>
                </a:rPr>
                <a:t>Jamba</a:t>
              </a:r>
              <a:r>
                <a:rPr lang="en-US" sz="1000" b="1" u="none" dirty="0">
                  <a:latin typeface="+mn-lt"/>
                </a:rPr>
                <a:t> </a:t>
              </a:r>
              <a:r>
                <a:rPr lang="en-US" sz="1000" b="1" u="none" dirty="0" err="1">
                  <a:latin typeface="+mn-lt"/>
                </a:rPr>
                <a:t>Ya</a:t>
              </a:r>
              <a:r>
                <a:rPr lang="en-US" sz="1000" b="1" u="none" dirty="0">
                  <a:latin typeface="+mn-lt"/>
                </a:rPr>
                <a:t> </a:t>
              </a:r>
              <a:r>
                <a:rPr lang="en-US" sz="1000" b="1" u="none" dirty="0" err="1">
                  <a:latin typeface="+mn-lt"/>
                </a:rPr>
                <a:t>Oma</a:t>
              </a:r>
              <a:endParaRPr lang="en-US" sz="1000" u="none" dirty="0">
                <a:latin typeface="+mn-lt"/>
              </a:endParaRPr>
            </a:p>
          </p:txBody>
        </p:sp>
        <p:sp>
          <p:nvSpPr>
            <p:cNvPr id="75" name="Rectangle 508"/>
            <p:cNvSpPr>
              <a:spLocks noChangeArrowheads="1"/>
            </p:cNvSpPr>
            <p:nvPr/>
          </p:nvSpPr>
          <p:spPr bwMode="auto">
            <a:xfrm>
              <a:off x="5949714" y="4969768"/>
              <a:ext cx="320902" cy="138124"/>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900" b="1" u="none" dirty="0">
                  <a:solidFill>
                    <a:srgbClr val="000080"/>
                  </a:solidFill>
                  <a:latin typeface="+mn-lt"/>
                </a:rPr>
                <a:t>75MW</a:t>
              </a:r>
              <a:endParaRPr lang="en-US" sz="900" u="none" dirty="0">
                <a:latin typeface="+mn-lt"/>
              </a:endParaRPr>
            </a:p>
          </p:txBody>
        </p:sp>
        <p:sp>
          <p:nvSpPr>
            <p:cNvPr id="76" name="Rectangle 513"/>
            <p:cNvSpPr>
              <a:spLocks noChangeArrowheads="1"/>
            </p:cNvSpPr>
            <p:nvPr/>
          </p:nvSpPr>
          <p:spPr bwMode="auto">
            <a:xfrm>
              <a:off x="4344569" y="5645525"/>
              <a:ext cx="530439"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latin typeface="+mn-lt"/>
                </a:rPr>
                <a:t>Xangongo</a:t>
              </a:r>
              <a:endParaRPr lang="en-US" sz="1000" u="none" dirty="0">
                <a:latin typeface="+mn-lt"/>
              </a:endParaRPr>
            </a:p>
          </p:txBody>
        </p:sp>
        <p:sp>
          <p:nvSpPr>
            <p:cNvPr id="77" name="Rectangle 515"/>
            <p:cNvSpPr>
              <a:spLocks noChangeArrowheads="1"/>
            </p:cNvSpPr>
            <p:nvPr/>
          </p:nvSpPr>
          <p:spPr bwMode="auto">
            <a:xfrm>
              <a:off x="2742993" y="5878906"/>
              <a:ext cx="379514"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latin typeface="+mn-lt"/>
                </a:rPr>
                <a:t>Baynes</a:t>
              </a:r>
              <a:endParaRPr lang="en-US" sz="1000" u="none" dirty="0">
                <a:latin typeface="+mn-lt"/>
              </a:endParaRPr>
            </a:p>
          </p:txBody>
        </p:sp>
        <p:sp>
          <p:nvSpPr>
            <p:cNvPr id="78" name="Rectangle 516"/>
            <p:cNvSpPr>
              <a:spLocks noChangeArrowheads="1"/>
            </p:cNvSpPr>
            <p:nvPr/>
          </p:nvSpPr>
          <p:spPr bwMode="auto">
            <a:xfrm>
              <a:off x="2764973" y="5782061"/>
              <a:ext cx="378048" cy="138123"/>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900" b="1" u="none" dirty="0">
                  <a:solidFill>
                    <a:srgbClr val="000080"/>
                  </a:solidFill>
                  <a:latin typeface="+mn-lt"/>
                </a:rPr>
                <a:t>200MW</a:t>
              </a:r>
              <a:endParaRPr lang="en-US" sz="900" u="none" dirty="0">
                <a:latin typeface="+mn-lt"/>
              </a:endParaRPr>
            </a:p>
          </p:txBody>
        </p:sp>
        <p:sp>
          <p:nvSpPr>
            <p:cNvPr id="79" name="Rectangle 531"/>
            <p:cNvSpPr>
              <a:spLocks noChangeArrowheads="1"/>
            </p:cNvSpPr>
            <p:nvPr/>
          </p:nvSpPr>
          <p:spPr bwMode="auto">
            <a:xfrm>
              <a:off x="6072159" y="5334351"/>
              <a:ext cx="310644" cy="152412"/>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latin typeface="+mn-lt"/>
                </a:rPr>
                <a:t>Jamba</a:t>
              </a:r>
              <a:endParaRPr lang="en-US" sz="1000" u="none" dirty="0">
                <a:latin typeface="+mn-lt"/>
              </a:endParaRPr>
            </a:p>
          </p:txBody>
        </p:sp>
        <p:sp>
          <p:nvSpPr>
            <p:cNvPr id="80" name="Rectangle 533"/>
            <p:cNvSpPr>
              <a:spLocks noChangeArrowheads="1"/>
            </p:cNvSpPr>
            <p:nvPr/>
          </p:nvSpPr>
          <p:spPr bwMode="auto">
            <a:xfrm>
              <a:off x="6217224" y="5856679"/>
              <a:ext cx="584655" cy="152412"/>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latin typeface="+mn-lt"/>
                </a:rPr>
                <a:t>Tchamutete</a:t>
              </a:r>
              <a:endParaRPr lang="en-US" sz="1000" u="none" dirty="0">
                <a:latin typeface="+mn-lt"/>
              </a:endParaRPr>
            </a:p>
          </p:txBody>
        </p:sp>
        <p:sp>
          <p:nvSpPr>
            <p:cNvPr id="81" name="Rectangle 538"/>
            <p:cNvSpPr>
              <a:spLocks noChangeArrowheads="1"/>
            </p:cNvSpPr>
            <p:nvPr/>
          </p:nvSpPr>
          <p:spPr bwMode="auto">
            <a:xfrm>
              <a:off x="5966657" y="4489735"/>
              <a:ext cx="276942"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latin typeface="+mn-lt"/>
                </a:rPr>
                <a:t>Gove</a:t>
              </a:r>
              <a:endParaRPr lang="en-US" sz="1000" u="none" dirty="0">
                <a:latin typeface="+mn-lt"/>
              </a:endParaRPr>
            </a:p>
          </p:txBody>
        </p:sp>
        <p:sp>
          <p:nvSpPr>
            <p:cNvPr id="82" name="Rectangle 546"/>
            <p:cNvSpPr>
              <a:spLocks noChangeArrowheads="1"/>
            </p:cNvSpPr>
            <p:nvPr/>
          </p:nvSpPr>
          <p:spPr bwMode="auto">
            <a:xfrm>
              <a:off x="6149110" y="4681713"/>
              <a:ext cx="320902" cy="138123"/>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900" b="1" u="none" dirty="0">
                  <a:solidFill>
                    <a:srgbClr val="000080"/>
                  </a:solidFill>
                  <a:latin typeface="+mn-lt"/>
                </a:rPr>
                <a:t>60MW</a:t>
              </a:r>
              <a:endParaRPr lang="en-US" sz="900" u="none" dirty="0">
                <a:latin typeface="+mn-lt"/>
              </a:endParaRPr>
            </a:p>
          </p:txBody>
        </p:sp>
        <p:sp>
          <p:nvSpPr>
            <p:cNvPr id="83" name="Rectangle 547"/>
            <p:cNvSpPr>
              <a:spLocks noChangeArrowheads="1"/>
            </p:cNvSpPr>
            <p:nvPr/>
          </p:nvSpPr>
          <p:spPr bwMode="auto">
            <a:xfrm>
              <a:off x="4751922" y="5451835"/>
              <a:ext cx="408819" cy="139711"/>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900" b="1" u="none" dirty="0">
                  <a:solidFill>
                    <a:srgbClr val="000080"/>
                  </a:solidFill>
                  <a:latin typeface="+mn-lt"/>
                </a:rPr>
                <a:t>40,8MW</a:t>
              </a:r>
              <a:endParaRPr lang="en-US" sz="900" u="none" dirty="0">
                <a:latin typeface="+mn-lt"/>
              </a:endParaRPr>
            </a:p>
          </p:txBody>
        </p:sp>
        <p:sp>
          <p:nvSpPr>
            <p:cNvPr id="84" name="Rectangle 566"/>
            <p:cNvSpPr>
              <a:spLocks noChangeArrowheads="1"/>
            </p:cNvSpPr>
            <p:nvPr/>
          </p:nvSpPr>
          <p:spPr bwMode="auto">
            <a:xfrm>
              <a:off x="6617251" y="5645525"/>
              <a:ext cx="577329"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latin typeface="+mn-lt"/>
                </a:rPr>
                <a:t>Menongue</a:t>
              </a:r>
              <a:endParaRPr lang="en-US" sz="1000" u="none" dirty="0">
                <a:latin typeface="+mn-lt"/>
              </a:endParaRPr>
            </a:p>
          </p:txBody>
        </p:sp>
        <p:sp>
          <p:nvSpPr>
            <p:cNvPr id="85" name="TextBox 159"/>
            <p:cNvSpPr txBox="1"/>
            <p:nvPr/>
          </p:nvSpPr>
          <p:spPr>
            <a:xfrm>
              <a:off x="2729806" y="914406"/>
              <a:ext cx="729720" cy="246081"/>
            </a:xfrm>
            <a:prstGeom prst="rect">
              <a:avLst/>
            </a:prstGeom>
            <a:noFill/>
          </p:spPr>
          <p:txBody>
            <a:bodyPr wrap="none">
              <a:spAutoFit/>
            </a:bodyPr>
            <a:lstStyle/>
            <a:p>
              <a:pPr algn="ctr">
                <a:spcBef>
                  <a:spcPct val="0"/>
                </a:spcBef>
                <a:buFontTx/>
                <a:buNone/>
                <a:defRPr/>
              </a:pPr>
              <a:r>
                <a:rPr lang="pt-PT" sz="1000" b="1" u="none" dirty="0">
                  <a:latin typeface="+mn-lt"/>
                </a:rPr>
                <a:t>M. Kapary</a:t>
              </a:r>
              <a:endParaRPr lang="en-US" sz="1000" b="1" u="none" dirty="0">
                <a:latin typeface="+mn-lt"/>
              </a:endParaRPr>
            </a:p>
          </p:txBody>
        </p:sp>
        <p:sp>
          <p:nvSpPr>
            <p:cNvPr id="86" name="Oval 85"/>
            <p:cNvSpPr/>
            <p:nvPr/>
          </p:nvSpPr>
          <p:spPr bwMode="auto">
            <a:xfrm>
              <a:off x="2092399" y="1209704"/>
              <a:ext cx="177302" cy="125422"/>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T</a:t>
              </a:r>
              <a:endParaRPr lang="en-US" sz="1000" b="1" u="none" dirty="0">
                <a:latin typeface="+mn-lt"/>
              </a:endParaRPr>
            </a:p>
          </p:txBody>
        </p:sp>
        <p:cxnSp>
          <p:nvCxnSpPr>
            <p:cNvPr id="87" name="Straight Connector 161"/>
            <p:cNvCxnSpPr>
              <a:endCxn id="162" idx="11"/>
            </p:cNvCxnSpPr>
            <p:nvPr/>
          </p:nvCxnSpPr>
          <p:spPr bwMode="auto">
            <a:xfrm rot="16200000" flipH="1">
              <a:off x="2565243" y="1164830"/>
              <a:ext cx="315938" cy="104036"/>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sp>
          <p:nvSpPr>
            <p:cNvPr id="88" name="Oval 87"/>
            <p:cNvSpPr/>
            <p:nvPr/>
          </p:nvSpPr>
          <p:spPr bwMode="auto">
            <a:xfrm>
              <a:off x="2237465" y="1530404"/>
              <a:ext cx="183162" cy="109546"/>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900" b="1" u="none" dirty="0">
                  <a:latin typeface="+mn-lt"/>
                </a:rPr>
                <a:t>T</a:t>
              </a:r>
              <a:endParaRPr lang="en-US" sz="900" b="1" u="none" dirty="0">
                <a:latin typeface="+mn-lt"/>
              </a:endParaRPr>
            </a:p>
          </p:txBody>
        </p:sp>
        <p:cxnSp>
          <p:nvCxnSpPr>
            <p:cNvPr id="89" name="Straight Connector 164"/>
            <p:cNvCxnSpPr/>
            <p:nvPr/>
          </p:nvCxnSpPr>
          <p:spPr bwMode="auto">
            <a:xfrm rot="5400000">
              <a:off x="2485395" y="1767147"/>
              <a:ext cx="163526" cy="61543"/>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90" name="Straight Connector 165"/>
            <p:cNvCxnSpPr/>
            <p:nvPr/>
          </p:nvCxnSpPr>
          <p:spPr bwMode="auto">
            <a:xfrm rot="5400000">
              <a:off x="2291048" y="2043951"/>
              <a:ext cx="320700" cy="169975"/>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sp>
          <p:nvSpPr>
            <p:cNvPr id="91" name="TextBox 166"/>
            <p:cNvSpPr txBox="1"/>
            <p:nvPr/>
          </p:nvSpPr>
          <p:spPr>
            <a:xfrm>
              <a:off x="2076282" y="2333742"/>
              <a:ext cx="621288" cy="246081"/>
            </a:xfrm>
            <a:prstGeom prst="rect">
              <a:avLst/>
            </a:prstGeom>
            <a:noFill/>
          </p:spPr>
          <p:txBody>
            <a:bodyPr wrap="none">
              <a:spAutoFit/>
            </a:bodyPr>
            <a:lstStyle/>
            <a:p>
              <a:pPr algn="ctr">
                <a:spcBef>
                  <a:spcPct val="0"/>
                </a:spcBef>
                <a:buFontTx/>
                <a:buNone/>
                <a:defRPr/>
              </a:pPr>
              <a:r>
                <a:rPr lang="pt-PT" sz="1000" b="1" u="none" dirty="0">
                  <a:latin typeface="+mn-lt"/>
                </a:rPr>
                <a:t>Ramiros</a:t>
              </a:r>
              <a:endParaRPr lang="en-US" sz="1000" b="1" u="none" dirty="0">
                <a:latin typeface="+mn-lt"/>
              </a:endParaRPr>
            </a:p>
          </p:txBody>
        </p:sp>
        <p:cxnSp>
          <p:nvCxnSpPr>
            <p:cNvPr id="92" name="Straight Connector 167"/>
            <p:cNvCxnSpPr>
              <a:stCxn id="177" idx="1"/>
            </p:cNvCxnSpPr>
            <p:nvPr/>
          </p:nvCxnSpPr>
          <p:spPr bwMode="auto">
            <a:xfrm rot="16200000" flipV="1">
              <a:off x="4234412" y="1730399"/>
              <a:ext cx="215917" cy="1159054"/>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FF0000"/>
              </a:solidFill>
              <a:prstDash val="solid"/>
              <a:round/>
              <a:headEnd type="none" w="med" len="med"/>
              <a:tailEnd type="none" w="med" len="med"/>
            </a:ln>
            <a:effectLst/>
          </p:spPr>
        </p:cxnSp>
        <p:cxnSp>
          <p:nvCxnSpPr>
            <p:cNvPr id="93" name="Straight Connector 168"/>
            <p:cNvCxnSpPr>
              <a:stCxn id="177" idx="2"/>
            </p:cNvCxnSpPr>
            <p:nvPr/>
          </p:nvCxnSpPr>
          <p:spPr bwMode="auto">
            <a:xfrm rot="10800000">
              <a:off x="3745260" y="2233721"/>
              <a:ext cx="1160519" cy="215917"/>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FF0000"/>
              </a:solidFill>
              <a:prstDash val="solid"/>
              <a:round/>
              <a:headEnd type="none" w="med" len="med"/>
              <a:tailEnd type="none" w="med" len="med"/>
            </a:ln>
            <a:effectLst/>
          </p:spPr>
        </p:cxnSp>
        <p:sp>
          <p:nvSpPr>
            <p:cNvPr id="94" name="Oval 93"/>
            <p:cNvSpPr/>
            <p:nvPr/>
          </p:nvSpPr>
          <p:spPr bwMode="auto">
            <a:xfrm>
              <a:off x="4891126" y="2602050"/>
              <a:ext cx="177302" cy="127010"/>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H</a:t>
              </a:r>
              <a:endParaRPr lang="en-US" sz="1000" b="1" u="none" dirty="0">
                <a:latin typeface="+mn-lt"/>
              </a:endParaRPr>
            </a:p>
          </p:txBody>
        </p:sp>
        <p:sp>
          <p:nvSpPr>
            <p:cNvPr id="95" name="Oval 94"/>
            <p:cNvSpPr/>
            <p:nvPr/>
          </p:nvSpPr>
          <p:spPr bwMode="auto">
            <a:xfrm>
              <a:off x="3871276" y="2735410"/>
              <a:ext cx="219795" cy="125423"/>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r>
                <a:rPr lang="pt-PT" sz="1000" b="1" u="none" dirty="0">
                  <a:latin typeface="+mn-lt"/>
                </a:rPr>
                <a:t>H</a:t>
              </a:r>
              <a:endParaRPr lang="en-US" sz="1000" b="1" u="none" dirty="0">
                <a:latin typeface="+mn-lt"/>
              </a:endParaRPr>
            </a:p>
          </p:txBody>
        </p:sp>
        <p:sp>
          <p:nvSpPr>
            <p:cNvPr id="96" name="Oval 95"/>
            <p:cNvSpPr/>
            <p:nvPr/>
          </p:nvSpPr>
          <p:spPr bwMode="auto">
            <a:xfrm>
              <a:off x="6031130" y="2471864"/>
              <a:ext cx="177302" cy="125423"/>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H</a:t>
              </a:r>
              <a:endParaRPr lang="en-US" sz="1000" b="1" u="none" dirty="0">
                <a:latin typeface="+mn-lt"/>
              </a:endParaRPr>
            </a:p>
          </p:txBody>
        </p:sp>
        <p:sp>
          <p:nvSpPr>
            <p:cNvPr id="97" name="Oval 96"/>
            <p:cNvSpPr/>
            <p:nvPr/>
          </p:nvSpPr>
          <p:spPr bwMode="auto">
            <a:xfrm>
              <a:off x="3560632" y="4045200"/>
              <a:ext cx="175836" cy="127010"/>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H</a:t>
              </a:r>
              <a:endParaRPr lang="en-US" sz="1000" b="1" u="none" dirty="0">
                <a:latin typeface="+mn-lt"/>
              </a:endParaRPr>
            </a:p>
          </p:txBody>
        </p:sp>
        <p:cxnSp>
          <p:nvCxnSpPr>
            <p:cNvPr id="98" name="Straight Connector 174"/>
            <p:cNvCxnSpPr/>
            <p:nvPr/>
          </p:nvCxnSpPr>
          <p:spPr bwMode="auto">
            <a:xfrm rot="16200000" flipV="1">
              <a:off x="2157817" y="505811"/>
              <a:ext cx="488988" cy="537766"/>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FF0000"/>
              </a:solidFill>
              <a:prstDash val="solid"/>
              <a:round/>
              <a:headEnd type="none" w="med" len="med"/>
              <a:tailEnd type="none" w="med" len="med"/>
            </a:ln>
            <a:effectLst/>
          </p:spPr>
        </p:cxnSp>
        <p:sp>
          <p:nvSpPr>
            <p:cNvPr id="99" name="Oval 98"/>
            <p:cNvSpPr/>
            <p:nvPr/>
          </p:nvSpPr>
          <p:spPr bwMode="auto">
            <a:xfrm>
              <a:off x="1799339" y="434943"/>
              <a:ext cx="177302" cy="125422"/>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900" b="1" u="none" dirty="0">
                  <a:latin typeface="+mn-lt"/>
                </a:rPr>
                <a:t>T</a:t>
              </a:r>
              <a:endParaRPr lang="en-US" sz="900" b="1" u="none" dirty="0">
                <a:latin typeface="+mn-lt"/>
              </a:endParaRPr>
            </a:p>
          </p:txBody>
        </p:sp>
        <p:sp>
          <p:nvSpPr>
            <p:cNvPr id="100" name="Oval 99"/>
            <p:cNvSpPr/>
            <p:nvPr/>
          </p:nvSpPr>
          <p:spPr bwMode="auto">
            <a:xfrm>
              <a:off x="1979572" y="3816582"/>
              <a:ext cx="177301" cy="127010"/>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T</a:t>
              </a:r>
              <a:endParaRPr lang="en-US" sz="1000" b="1" u="none" dirty="0">
                <a:latin typeface="+mn-lt"/>
              </a:endParaRPr>
            </a:p>
          </p:txBody>
        </p:sp>
        <p:sp>
          <p:nvSpPr>
            <p:cNvPr id="101" name="Oval 100"/>
            <p:cNvSpPr/>
            <p:nvPr/>
          </p:nvSpPr>
          <p:spPr bwMode="auto">
            <a:xfrm>
              <a:off x="2905642" y="4573879"/>
              <a:ext cx="175836" cy="125423"/>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H</a:t>
              </a:r>
              <a:endParaRPr lang="en-US" sz="1000" b="1" u="none" dirty="0">
                <a:latin typeface="+mn-lt"/>
              </a:endParaRPr>
            </a:p>
          </p:txBody>
        </p:sp>
        <p:sp>
          <p:nvSpPr>
            <p:cNvPr id="102" name="Oval 178"/>
            <p:cNvSpPr/>
            <p:nvPr/>
          </p:nvSpPr>
          <p:spPr bwMode="auto">
            <a:xfrm>
              <a:off x="2439676" y="3830871"/>
              <a:ext cx="177301" cy="125423"/>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T</a:t>
              </a:r>
              <a:endParaRPr lang="en-US" sz="1000" b="1" u="none" dirty="0">
                <a:latin typeface="+mn-lt"/>
              </a:endParaRPr>
            </a:p>
          </p:txBody>
        </p:sp>
        <p:cxnSp>
          <p:nvCxnSpPr>
            <p:cNvPr id="103" name="Straight Connector 179"/>
            <p:cNvCxnSpPr/>
            <p:nvPr/>
          </p:nvCxnSpPr>
          <p:spPr bwMode="auto">
            <a:xfrm rot="5400000" flipH="1" flipV="1">
              <a:off x="2158560" y="3936665"/>
              <a:ext cx="336576" cy="518717"/>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F0"/>
              </a:solidFill>
              <a:prstDash val="solid"/>
              <a:round/>
              <a:headEnd type="none" w="med" len="med"/>
              <a:tailEnd type="none" w="med" len="med"/>
            </a:ln>
            <a:effectLst/>
          </p:spPr>
        </p:cxnSp>
        <p:cxnSp>
          <p:nvCxnSpPr>
            <p:cNvPr id="104" name="Straight Connector 180"/>
            <p:cNvCxnSpPr/>
            <p:nvPr/>
          </p:nvCxnSpPr>
          <p:spPr bwMode="auto">
            <a:xfrm flipV="1">
              <a:off x="2126102" y="4072189"/>
              <a:ext cx="520182" cy="336576"/>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F0"/>
              </a:solidFill>
              <a:prstDash val="solid"/>
              <a:round/>
              <a:headEnd type="none" w="med" len="med"/>
              <a:tailEnd type="none" w="med" len="med"/>
            </a:ln>
            <a:effectLst/>
          </p:spPr>
        </p:cxnSp>
        <p:sp>
          <p:nvSpPr>
            <p:cNvPr id="105" name="Oval 104"/>
            <p:cNvSpPr/>
            <p:nvPr/>
          </p:nvSpPr>
          <p:spPr bwMode="auto">
            <a:xfrm>
              <a:off x="3188445" y="4480209"/>
              <a:ext cx="177302" cy="125422"/>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T</a:t>
              </a:r>
              <a:endParaRPr lang="en-US" sz="1000" b="1" u="none" dirty="0">
                <a:latin typeface="+mn-lt"/>
              </a:endParaRPr>
            </a:p>
          </p:txBody>
        </p:sp>
        <p:sp>
          <p:nvSpPr>
            <p:cNvPr id="106" name="Oval 105"/>
            <p:cNvSpPr/>
            <p:nvPr/>
          </p:nvSpPr>
          <p:spPr bwMode="auto">
            <a:xfrm>
              <a:off x="4387062" y="4578642"/>
              <a:ext cx="178767" cy="146061"/>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H</a:t>
              </a:r>
              <a:endParaRPr lang="en-US" sz="1000" b="1" u="none" dirty="0">
                <a:latin typeface="+mn-lt"/>
              </a:endParaRPr>
            </a:p>
          </p:txBody>
        </p:sp>
        <p:sp>
          <p:nvSpPr>
            <p:cNvPr id="107" name="Oval 183"/>
            <p:cNvSpPr/>
            <p:nvPr/>
          </p:nvSpPr>
          <p:spPr bwMode="auto">
            <a:xfrm>
              <a:off x="5949714" y="4681713"/>
              <a:ext cx="175836" cy="125422"/>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H</a:t>
              </a:r>
              <a:endParaRPr lang="en-US" sz="1000" b="1" u="none" dirty="0">
                <a:latin typeface="+mn-lt"/>
              </a:endParaRPr>
            </a:p>
          </p:txBody>
        </p:sp>
        <p:sp>
          <p:nvSpPr>
            <p:cNvPr id="108" name="Oval 107"/>
            <p:cNvSpPr/>
            <p:nvPr/>
          </p:nvSpPr>
          <p:spPr bwMode="auto">
            <a:xfrm>
              <a:off x="5816784" y="4969768"/>
              <a:ext cx="177302" cy="127010"/>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H</a:t>
              </a:r>
              <a:endParaRPr lang="en-US" sz="1000" b="1" u="none" dirty="0">
                <a:latin typeface="+mn-lt"/>
              </a:endParaRPr>
            </a:p>
          </p:txBody>
        </p:sp>
        <p:sp>
          <p:nvSpPr>
            <p:cNvPr id="109" name="Oval 108"/>
            <p:cNvSpPr/>
            <p:nvPr/>
          </p:nvSpPr>
          <p:spPr bwMode="auto">
            <a:xfrm>
              <a:off x="1960522" y="5374041"/>
              <a:ext cx="177302" cy="127010"/>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T</a:t>
              </a:r>
              <a:endParaRPr lang="en-US" sz="1000" b="1" u="none" dirty="0">
                <a:latin typeface="+mn-lt"/>
              </a:endParaRPr>
            </a:p>
          </p:txBody>
        </p:sp>
        <p:sp>
          <p:nvSpPr>
            <p:cNvPr id="110" name="Oval 109"/>
            <p:cNvSpPr/>
            <p:nvPr/>
          </p:nvSpPr>
          <p:spPr bwMode="auto">
            <a:xfrm>
              <a:off x="2835308" y="5659813"/>
              <a:ext cx="177301" cy="125423"/>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H</a:t>
              </a:r>
              <a:endParaRPr lang="en-US" sz="1000" b="1" u="none" dirty="0">
                <a:latin typeface="+mn-lt"/>
              </a:endParaRPr>
            </a:p>
          </p:txBody>
        </p:sp>
        <p:cxnSp>
          <p:nvCxnSpPr>
            <p:cNvPr id="111" name="Straight Connector 188"/>
            <p:cNvCxnSpPr/>
            <p:nvPr/>
          </p:nvCxnSpPr>
          <p:spPr bwMode="auto">
            <a:xfrm rot="16200000" flipV="1">
              <a:off x="5355669" y="4853677"/>
              <a:ext cx="284184" cy="1055017"/>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50"/>
              </a:solidFill>
              <a:prstDash val="solid"/>
              <a:round/>
              <a:headEnd type="none" w="med" len="med"/>
              <a:tailEnd type="none" w="med" len="med"/>
            </a:ln>
            <a:effectLst/>
          </p:spPr>
        </p:cxnSp>
        <p:sp>
          <p:nvSpPr>
            <p:cNvPr id="112" name="Oval 111"/>
            <p:cNvSpPr/>
            <p:nvPr/>
          </p:nvSpPr>
          <p:spPr bwMode="auto">
            <a:xfrm>
              <a:off x="6946944" y="5558205"/>
              <a:ext cx="118689"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113" name="Oval 112"/>
            <p:cNvSpPr/>
            <p:nvPr/>
          </p:nvSpPr>
          <p:spPr bwMode="auto">
            <a:xfrm>
              <a:off x="6007686" y="5510577"/>
              <a:ext cx="118690"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114" name="Oval 113"/>
            <p:cNvSpPr/>
            <p:nvPr/>
          </p:nvSpPr>
          <p:spPr bwMode="auto">
            <a:xfrm>
              <a:off x="5480177" y="4119818"/>
              <a:ext cx="117224"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15" name="Straight Connector 193"/>
            <p:cNvCxnSpPr/>
            <p:nvPr/>
          </p:nvCxnSpPr>
          <p:spPr bwMode="auto">
            <a:xfrm rot="16200000" flipV="1">
              <a:off x="2150391" y="5248870"/>
              <a:ext cx="149237" cy="101106"/>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sp>
          <p:nvSpPr>
            <p:cNvPr id="116" name="Oval 115"/>
            <p:cNvSpPr/>
            <p:nvPr/>
          </p:nvSpPr>
          <p:spPr bwMode="auto">
            <a:xfrm>
              <a:off x="6015013" y="5880494"/>
              <a:ext cx="117224"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117" name="Oval 116"/>
            <p:cNvSpPr/>
            <p:nvPr/>
          </p:nvSpPr>
          <p:spPr bwMode="auto">
            <a:xfrm>
              <a:off x="5670666" y="4889816"/>
              <a:ext cx="118690"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18" name="Straight Connector 196"/>
            <p:cNvCxnSpPr/>
            <p:nvPr/>
          </p:nvCxnSpPr>
          <p:spPr bwMode="auto">
            <a:xfrm rot="5400000">
              <a:off x="5217384" y="4736474"/>
              <a:ext cx="241319" cy="700414"/>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50"/>
              </a:solidFill>
              <a:prstDash val="solid"/>
              <a:round/>
              <a:headEnd type="none" w="med" len="med"/>
              <a:tailEnd type="none" w="med" len="med"/>
            </a:ln>
            <a:effectLst/>
          </p:spPr>
        </p:cxnSp>
        <p:sp>
          <p:nvSpPr>
            <p:cNvPr id="119" name="Oval 118"/>
            <p:cNvSpPr/>
            <p:nvPr/>
          </p:nvSpPr>
          <p:spPr bwMode="auto">
            <a:xfrm>
              <a:off x="5862621" y="4610394"/>
              <a:ext cx="118689"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20" name="Straight Connector 198"/>
            <p:cNvCxnSpPr/>
            <p:nvPr/>
          </p:nvCxnSpPr>
          <p:spPr bwMode="auto">
            <a:xfrm rot="5400000">
              <a:off x="5745627" y="4726911"/>
              <a:ext cx="203216" cy="147996"/>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50"/>
              </a:solidFill>
              <a:prstDash val="solid"/>
              <a:round/>
              <a:headEnd type="none" w="med" len="med"/>
              <a:tailEnd type="none" w="med" len="med"/>
            </a:ln>
            <a:effectLst/>
          </p:spPr>
        </p:cxnSp>
        <p:cxnSp>
          <p:nvCxnSpPr>
            <p:cNvPr id="121" name="Straight Connector 199"/>
            <p:cNvCxnSpPr>
              <a:endCxn id="114" idx="4"/>
            </p:cNvCxnSpPr>
            <p:nvPr/>
          </p:nvCxnSpPr>
          <p:spPr bwMode="auto">
            <a:xfrm rot="16200000" flipV="1">
              <a:off x="5501579" y="4245935"/>
              <a:ext cx="414370" cy="339950"/>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50"/>
              </a:solidFill>
              <a:prstDash val="solid"/>
              <a:round/>
              <a:headEnd type="none" w="med" len="med"/>
              <a:tailEnd type="none" w="med" len="med"/>
            </a:ln>
            <a:effectLst/>
          </p:spPr>
        </p:cxnSp>
        <p:cxnSp>
          <p:nvCxnSpPr>
            <p:cNvPr id="122" name="Straight Connector 200"/>
            <p:cNvCxnSpPr/>
            <p:nvPr/>
          </p:nvCxnSpPr>
          <p:spPr bwMode="auto">
            <a:xfrm rot="5400000">
              <a:off x="4010845" y="4374201"/>
              <a:ext cx="9526" cy="1739313"/>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FFFF00"/>
              </a:solidFill>
              <a:prstDash val="solid"/>
              <a:round/>
              <a:headEnd type="none" w="med" len="med"/>
              <a:tailEnd type="none" w="med" len="med"/>
            </a:ln>
            <a:effectLst/>
          </p:spPr>
        </p:cxnSp>
        <p:sp>
          <p:nvSpPr>
            <p:cNvPr id="123" name="Oval 122"/>
            <p:cNvSpPr/>
            <p:nvPr/>
          </p:nvSpPr>
          <p:spPr bwMode="auto">
            <a:xfrm>
              <a:off x="4203900" y="5680453"/>
              <a:ext cx="117224"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24" name="Straight Connector 202"/>
            <p:cNvCxnSpPr/>
            <p:nvPr/>
          </p:nvCxnSpPr>
          <p:spPr bwMode="auto">
            <a:xfrm rot="16200000" flipH="1" flipV="1">
              <a:off x="3971280" y="4290182"/>
              <a:ext cx="28577" cy="1799391"/>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50"/>
              </a:solidFill>
              <a:prstDash val="solid"/>
              <a:round/>
              <a:headEnd type="none" w="med" len="med"/>
              <a:tailEnd type="none" w="med" len="med"/>
            </a:ln>
            <a:effectLst/>
          </p:spPr>
        </p:cxnSp>
        <p:cxnSp>
          <p:nvCxnSpPr>
            <p:cNvPr id="125" name="Straight Connector 203"/>
            <p:cNvCxnSpPr/>
            <p:nvPr/>
          </p:nvCxnSpPr>
          <p:spPr bwMode="auto">
            <a:xfrm rot="16200000" flipV="1">
              <a:off x="3467802" y="4940938"/>
              <a:ext cx="412782" cy="1091649"/>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50"/>
              </a:solidFill>
              <a:prstDash val="solid"/>
              <a:round/>
              <a:headEnd type="none" w="med" len="med"/>
              <a:tailEnd type="none" w="med" len="med"/>
            </a:ln>
            <a:effectLst/>
          </p:spPr>
        </p:cxnSp>
        <p:sp>
          <p:nvSpPr>
            <p:cNvPr id="126" name="Oval 125"/>
            <p:cNvSpPr/>
            <p:nvPr/>
          </p:nvSpPr>
          <p:spPr bwMode="auto">
            <a:xfrm>
              <a:off x="3126902" y="5905896"/>
              <a:ext cx="118690"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27" name="Straight Connector 205"/>
            <p:cNvCxnSpPr/>
            <p:nvPr/>
          </p:nvCxnSpPr>
          <p:spPr bwMode="auto">
            <a:xfrm rot="5400000">
              <a:off x="3671374" y="5327460"/>
              <a:ext cx="149237" cy="1033038"/>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50"/>
              </a:solidFill>
              <a:prstDash val="solid"/>
              <a:round/>
              <a:headEnd type="none" w="med" len="med"/>
              <a:tailEnd type="none" w="med" len="med"/>
            </a:ln>
            <a:effectLst/>
          </p:spPr>
        </p:cxnSp>
        <p:sp>
          <p:nvSpPr>
            <p:cNvPr id="128" name="Oval 127"/>
            <p:cNvSpPr/>
            <p:nvPr/>
          </p:nvSpPr>
          <p:spPr bwMode="auto">
            <a:xfrm>
              <a:off x="4807604" y="5305774"/>
              <a:ext cx="177301" cy="138123"/>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H</a:t>
              </a:r>
              <a:endParaRPr lang="en-US" sz="1000" b="1" u="none" dirty="0">
                <a:latin typeface="+mn-lt"/>
              </a:endParaRPr>
            </a:p>
          </p:txBody>
        </p:sp>
        <p:sp>
          <p:nvSpPr>
            <p:cNvPr id="129" name="Oval 128"/>
            <p:cNvSpPr/>
            <p:nvPr/>
          </p:nvSpPr>
          <p:spPr bwMode="auto">
            <a:xfrm>
              <a:off x="2143685" y="5789999"/>
              <a:ext cx="117224"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30" name="Straight Connector 208"/>
            <p:cNvCxnSpPr>
              <a:endCxn id="237" idx="4"/>
            </p:cNvCxnSpPr>
            <p:nvPr/>
          </p:nvCxnSpPr>
          <p:spPr bwMode="auto">
            <a:xfrm rot="5400000" flipH="1" flipV="1">
              <a:off x="2085966" y="5611516"/>
              <a:ext cx="338164" cy="41028"/>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cxnSp>
          <p:nvCxnSpPr>
            <p:cNvPr id="131" name="Straight Connector 209"/>
            <p:cNvCxnSpPr/>
            <p:nvPr/>
          </p:nvCxnSpPr>
          <p:spPr bwMode="auto">
            <a:xfrm flipV="1">
              <a:off x="2334175" y="5251795"/>
              <a:ext cx="709206" cy="146061"/>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cxnSp>
          <p:nvCxnSpPr>
            <p:cNvPr id="132" name="Straight Connector 210"/>
            <p:cNvCxnSpPr/>
            <p:nvPr/>
          </p:nvCxnSpPr>
          <p:spPr bwMode="auto">
            <a:xfrm rot="5400000" flipH="1" flipV="1">
              <a:off x="2622401" y="4982377"/>
              <a:ext cx="163525" cy="772214"/>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cxnSp>
          <p:nvCxnSpPr>
            <p:cNvPr id="133" name="Straight Connector 211"/>
            <p:cNvCxnSpPr/>
            <p:nvPr/>
          </p:nvCxnSpPr>
          <p:spPr bwMode="auto">
            <a:xfrm rot="16200000" flipH="1" flipV="1">
              <a:off x="2577221" y="4875884"/>
              <a:ext cx="157174" cy="769284"/>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50"/>
              </a:solidFill>
              <a:prstDash val="solid"/>
              <a:round/>
              <a:headEnd type="none" w="med" len="med"/>
              <a:tailEnd type="none" w="med" len="med"/>
            </a:ln>
            <a:effectLst/>
          </p:spPr>
        </p:cxnSp>
        <p:sp>
          <p:nvSpPr>
            <p:cNvPr id="134" name="Oval 133"/>
            <p:cNvSpPr/>
            <p:nvPr/>
          </p:nvSpPr>
          <p:spPr bwMode="auto">
            <a:xfrm>
              <a:off x="2115844" y="5135897"/>
              <a:ext cx="118690"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35" name="Straight Connector 213"/>
            <p:cNvCxnSpPr/>
            <p:nvPr/>
          </p:nvCxnSpPr>
          <p:spPr bwMode="auto">
            <a:xfrm rot="5400000">
              <a:off x="5769984" y="3736081"/>
              <a:ext cx="255607" cy="600774"/>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50"/>
              </a:solidFill>
              <a:prstDash val="solid"/>
              <a:round/>
              <a:headEnd type="none" w="med" len="med"/>
              <a:tailEnd type="none" w="med" len="med"/>
            </a:ln>
            <a:effectLst/>
          </p:spPr>
        </p:cxnSp>
        <p:cxnSp>
          <p:nvCxnSpPr>
            <p:cNvPr id="136" name="Straight Connector 214"/>
            <p:cNvCxnSpPr/>
            <p:nvPr/>
          </p:nvCxnSpPr>
          <p:spPr bwMode="auto">
            <a:xfrm rot="10800000" flipV="1">
              <a:off x="6283164" y="3745538"/>
              <a:ext cx="198272" cy="99622"/>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sp>
          <p:nvSpPr>
            <p:cNvPr id="137" name="Oval 136"/>
            <p:cNvSpPr/>
            <p:nvPr/>
          </p:nvSpPr>
          <p:spPr bwMode="auto">
            <a:xfrm>
              <a:off x="6182057" y="3832459"/>
              <a:ext cx="117224"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38" name="Straight Connector 216"/>
            <p:cNvCxnSpPr/>
            <p:nvPr/>
          </p:nvCxnSpPr>
          <p:spPr bwMode="auto">
            <a:xfrm rot="16200000" flipV="1">
              <a:off x="5636160" y="4125512"/>
              <a:ext cx="154000" cy="231518"/>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cxnSp>
          <p:nvCxnSpPr>
            <p:cNvPr id="139" name="Straight Connector 217"/>
            <p:cNvCxnSpPr/>
            <p:nvPr/>
          </p:nvCxnSpPr>
          <p:spPr bwMode="auto">
            <a:xfrm rot="5400000">
              <a:off x="5648073" y="4215218"/>
              <a:ext cx="53979" cy="307713"/>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sp>
          <p:nvSpPr>
            <p:cNvPr id="140" name="Oval 139"/>
            <p:cNvSpPr/>
            <p:nvPr/>
          </p:nvSpPr>
          <p:spPr bwMode="auto">
            <a:xfrm>
              <a:off x="5950539" y="3764190"/>
              <a:ext cx="43959" cy="3334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141" name="Oval 140"/>
            <p:cNvSpPr/>
            <p:nvPr/>
          </p:nvSpPr>
          <p:spPr bwMode="auto">
            <a:xfrm>
              <a:off x="5682389" y="3902314"/>
              <a:ext cx="45425" cy="3334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142" name="Oval 141"/>
            <p:cNvSpPr/>
            <p:nvPr/>
          </p:nvSpPr>
          <p:spPr bwMode="auto">
            <a:xfrm>
              <a:off x="5483108" y="4369076"/>
              <a:ext cx="43959" cy="3175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143" name="Oval 142"/>
            <p:cNvSpPr/>
            <p:nvPr/>
          </p:nvSpPr>
          <p:spPr bwMode="auto">
            <a:xfrm>
              <a:off x="5823058" y="4313508"/>
              <a:ext cx="43959" cy="3334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44" name="Straight Connector 223"/>
            <p:cNvCxnSpPr/>
            <p:nvPr/>
          </p:nvCxnSpPr>
          <p:spPr bwMode="auto">
            <a:xfrm rot="5400000">
              <a:off x="5435602" y="4208362"/>
              <a:ext cx="73031" cy="48355"/>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cxnSp>
          <p:nvCxnSpPr>
            <p:cNvPr id="145" name="Straight Connector 224"/>
            <p:cNvCxnSpPr/>
            <p:nvPr/>
          </p:nvCxnSpPr>
          <p:spPr bwMode="auto">
            <a:xfrm rot="16200000" flipH="1">
              <a:off x="5426871" y="4292324"/>
              <a:ext cx="90495" cy="63008"/>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sp>
          <p:nvSpPr>
            <p:cNvPr id="146" name="Oval 145"/>
            <p:cNvSpPr/>
            <p:nvPr/>
          </p:nvSpPr>
          <p:spPr bwMode="auto">
            <a:xfrm>
              <a:off x="4416368" y="4203963"/>
              <a:ext cx="118690"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147" name="Oval 146"/>
            <p:cNvSpPr/>
            <p:nvPr/>
          </p:nvSpPr>
          <p:spPr bwMode="auto">
            <a:xfrm>
              <a:off x="3616313" y="4262704"/>
              <a:ext cx="118690"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48" name="Straight Connector 227"/>
            <p:cNvCxnSpPr/>
            <p:nvPr/>
          </p:nvCxnSpPr>
          <p:spPr bwMode="auto">
            <a:xfrm rot="10800000" flipV="1">
              <a:off x="4535058" y="4164272"/>
              <a:ext cx="945119" cy="84145"/>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50"/>
              </a:solidFill>
              <a:prstDash val="solid"/>
              <a:round/>
              <a:headEnd type="none" w="med" len="med"/>
              <a:tailEnd type="none" w="med" len="med"/>
            </a:ln>
            <a:effectLst/>
          </p:spPr>
        </p:cxnSp>
        <p:cxnSp>
          <p:nvCxnSpPr>
            <p:cNvPr id="149" name="Straight Connector 228"/>
            <p:cNvCxnSpPr/>
            <p:nvPr/>
          </p:nvCxnSpPr>
          <p:spPr bwMode="auto">
            <a:xfrm rot="10800000" flipV="1">
              <a:off x="3735003" y="4248416"/>
              <a:ext cx="681365" cy="58742"/>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50"/>
              </a:solidFill>
              <a:prstDash val="solid"/>
              <a:round/>
              <a:headEnd type="none" w="med" len="med"/>
              <a:tailEnd type="none" w="med" len="med"/>
            </a:ln>
            <a:effectLst/>
          </p:spPr>
        </p:cxnSp>
        <p:sp>
          <p:nvSpPr>
            <p:cNvPr id="151" name="Oval 150"/>
            <p:cNvSpPr/>
            <p:nvPr/>
          </p:nvSpPr>
          <p:spPr bwMode="auto">
            <a:xfrm>
              <a:off x="4458862" y="4508787"/>
              <a:ext cx="43959" cy="3334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52" name="Straight Connector 231"/>
            <p:cNvCxnSpPr/>
            <p:nvPr/>
          </p:nvCxnSpPr>
          <p:spPr bwMode="auto">
            <a:xfrm rot="16200000" flipV="1">
              <a:off x="4513513" y="3149735"/>
              <a:ext cx="806513" cy="1159054"/>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FF0000"/>
              </a:solidFill>
              <a:prstDash val="solid"/>
              <a:round/>
              <a:headEnd type="none" w="med" len="med"/>
              <a:tailEnd type="none" w="med" len="med"/>
            </a:ln>
            <a:effectLst/>
          </p:spPr>
        </p:cxnSp>
        <p:sp>
          <p:nvSpPr>
            <p:cNvPr id="153" name="Oval 152"/>
            <p:cNvSpPr/>
            <p:nvPr/>
          </p:nvSpPr>
          <p:spPr bwMode="auto">
            <a:xfrm>
              <a:off x="4218553" y="3281553"/>
              <a:ext cx="118689" cy="8732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54" name="Straight Connector 233"/>
            <p:cNvCxnSpPr/>
            <p:nvPr/>
          </p:nvCxnSpPr>
          <p:spPr bwMode="auto">
            <a:xfrm rot="10800000" flipV="1">
              <a:off x="2996491" y="4307158"/>
              <a:ext cx="619822" cy="119072"/>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50"/>
              </a:solidFill>
              <a:prstDash val="solid"/>
              <a:round/>
              <a:headEnd type="none" w="med" len="med"/>
              <a:tailEnd type="none" w="med" len="med"/>
            </a:ln>
            <a:effectLst/>
          </p:spPr>
        </p:cxnSp>
        <p:cxnSp>
          <p:nvCxnSpPr>
            <p:cNvPr id="155" name="Straight Connector 234"/>
            <p:cNvCxnSpPr/>
            <p:nvPr/>
          </p:nvCxnSpPr>
          <p:spPr bwMode="auto">
            <a:xfrm rot="16200000" flipH="1">
              <a:off x="2394302" y="3838201"/>
              <a:ext cx="1063708" cy="23445"/>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50"/>
              </a:solidFill>
              <a:prstDash val="solid"/>
              <a:round/>
              <a:headEnd type="none" w="med" len="med"/>
              <a:tailEnd type="none" w="med" len="med"/>
            </a:ln>
            <a:effectLst/>
          </p:spPr>
        </p:cxnSp>
        <p:sp>
          <p:nvSpPr>
            <p:cNvPr id="156" name="Oval 155"/>
            <p:cNvSpPr/>
            <p:nvPr/>
          </p:nvSpPr>
          <p:spPr bwMode="auto">
            <a:xfrm>
              <a:off x="2855822" y="3229162"/>
              <a:ext cx="118689"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57" name="Straight Connector 236"/>
            <p:cNvCxnSpPr/>
            <p:nvPr/>
          </p:nvCxnSpPr>
          <p:spPr bwMode="auto">
            <a:xfrm rot="16200000" flipH="1">
              <a:off x="3577420" y="2684875"/>
              <a:ext cx="20639" cy="1261625"/>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50"/>
              </a:solidFill>
              <a:prstDash val="solid"/>
              <a:round/>
              <a:headEnd type="none" w="med" len="med"/>
              <a:tailEnd type="none" w="med" len="med"/>
            </a:ln>
            <a:effectLst/>
          </p:spPr>
        </p:cxnSp>
        <p:sp>
          <p:nvSpPr>
            <p:cNvPr id="158" name="Oval 157"/>
            <p:cNvSpPr/>
            <p:nvPr/>
          </p:nvSpPr>
          <p:spPr bwMode="auto">
            <a:xfrm>
              <a:off x="3027262" y="5204166"/>
              <a:ext cx="118690"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59" name="Straight Connector 238"/>
            <p:cNvCxnSpPr/>
            <p:nvPr/>
          </p:nvCxnSpPr>
          <p:spPr bwMode="auto">
            <a:xfrm rot="16200000" flipV="1">
              <a:off x="2624587" y="4123679"/>
              <a:ext cx="334989" cy="206607"/>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FFFF00"/>
              </a:solidFill>
              <a:prstDash val="solid"/>
              <a:round/>
              <a:headEnd type="none" w="med" len="med"/>
              <a:tailEnd type="none" w="med" len="med"/>
            </a:ln>
            <a:effectLst/>
          </p:spPr>
        </p:cxnSp>
        <p:sp>
          <p:nvSpPr>
            <p:cNvPr id="160" name="Oval 159"/>
            <p:cNvSpPr/>
            <p:nvPr/>
          </p:nvSpPr>
          <p:spPr bwMode="auto">
            <a:xfrm>
              <a:off x="2586207" y="3983282"/>
              <a:ext cx="118689"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61" name="Straight Connector 240"/>
            <p:cNvCxnSpPr/>
            <p:nvPr/>
          </p:nvCxnSpPr>
          <p:spPr bwMode="auto">
            <a:xfrm rot="5400000" flipH="1" flipV="1">
              <a:off x="2486748" y="4049466"/>
              <a:ext cx="14288" cy="767818"/>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F0"/>
              </a:solidFill>
              <a:prstDash val="solid"/>
              <a:round/>
              <a:headEnd type="none" w="med" len="med"/>
              <a:tailEnd type="none" w="med" len="med"/>
            </a:ln>
            <a:effectLst/>
          </p:spPr>
        </p:cxnSp>
        <p:cxnSp>
          <p:nvCxnSpPr>
            <p:cNvPr id="162" name="Straight Connector 241"/>
            <p:cNvCxnSpPr/>
            <p:nvPr/>
          </p:nvCxnSpPr>
          <p:spPr bwMode="auto">
            <a:xfrm>
              <a:off x="2143685" y="4045200"/>
              <a:ext cx="224191" cy="128597"/>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F0"/>
              </a:solidFill>
              <a:prstDash val="solid"/>
              <a:round/>
              <a:headEnd type="none" w="med" len="med"/>
              <a:tailEnd type="none" w="med" len="med"/>
            </a:ln>
            <a:effectLst/>
          </p:spPr>
        </p:cxnSp>
        <p:sp>
          <p:nvSpPr>
            <p:cNvPr id="163" name="Oval 162"/>
            <p:cNvSpPr/>
            <p:nvPr/>
          </p:nvSpPr>
          <p:spPr bwMode="auto">
            <a:xfrm>
              <a:off x="2098261" y="4029324"/>
              <a:ext cx="45425" cy="3175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64" name="Straight Connector 244"/>
            <p:cNvCxnSpPr/>
            <p:nvPr/>
          </p:nvCxnSpPr>
          <p:spPr bwMode="auto">
            <a:xfrm rot="16200000" flipH="1">
              <a:off x="1945357" y="4575352"/>
              <a:ext cx="355628" cy="111363"/>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F0"/>
              </a:solidFill>
              <a:prstDash val="solid"/>
              <a:round/>
              <a:headEnd type="none" w="med" len="med"/>
              <a:tailEnd type="none" w="med" len="med"/>
            </a:ln>
            <a:effectLst/>
          </p:spPr>
        </p:cxnSp>
        <p:cxnSp>
          <p:nvCxnSpPr>
            <p:cNvPr id="165" name="Straight Connector 245"/>
            <p:cNvCxnSpPr/>
            <p:nvPr/>
          </p:nvCxnSpPr>
          <p:spPr bwMode="auto">
            <a:xfrm rot="16200000" flipH="1">
              <a:off x="1985544" y="4646311"/>
              <a:ext cx="149237" cy="175836"/>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F0"/>
              </a:solidFill>
              <a:prstDash val="solid"/>
              <a:round/>
              <a:headEnd type="none" w="med" len="med"/>
              <a:tailEnd type="none" w="med" len="med"/>
            </a:ln>
            <a:effectLst/>
          </p:spPr>
        </p:cxnSp>
        <p:cxnSp>
          <p:nvCxnSpPr>
            <p:cNvPr id="166" name="Straight Connector 246"/>
            <p:cNvCxnSpPr/>
            <p:nvPr/>
          </p:nvCxnSpPr>
          <p:spPr bwMode="auto">
            <a:xfrm rot="10800000" flipV="1">
              <a:off x="1956127" y="4408766"/>
              <a:ext cx="51285" cy="222267"/>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F0"/>
              </a:solidFill>
              <a:prstDash val="solid"/>
              <a:round/>
              <a:headEnd type="none" w="med" len="med"/>
              <a:tailEnd type="none" w="med" len="med"/>
            </a:ln>
            <a:effectLst/>
          </p:spPr>
        </p:cxnSp>
        <p:sp>
          <p:nvSpPr>
            <p:cNvPr id="167" name="Oval 166"/>
            <p:cNvSpPr/>
            <p:nvPr/>
          </p:nvSpPr>
          <p:spPr bwMode="auto">
            <a:xfrm>
              <a:off x="2142220" y="4804085"/>
              <a:ext cx="43959" cy="3334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168" name="Oval 167"/>
            <p:cNvSpPr/>
            <p:nvPr/>
          </p:nvSpPr>
          <p:spPr bwMode="auto">
            <a:xfrm>
              <a:off x="1935613" y="4631033"/>
              <a:ext cx="43959" cy="3334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169" name="Oval 168"/>
            <p:cNvSpPr/>
            <p:nvPr/>
          </p:nvSpPr>
          <p:spPr bwMode="auto">
            <a:xfrm>
              <a:off x="2007412" y="4364312"/>
              <a:ext cx="118690"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70" name="Straight Connector 250"/>
            <p:cNvCxnSpPr/>
            <p:nvPr/>
          </p:nvCxnSpPr>
          <p:spPr bwMode="auto">
            <a:xfrm rot="16200000" flipH="1">
              <a:off x="2163703" y="4017614"/>
              <a:ext cx="127010" cy="213934"/>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F0"/>
              </a:solidFill>
              <a:prstDash val="solid"/>
              <a:round/>
              <a:headEnd type="none" w="med" len="med"/>
              <a:tailEnd type="none" w="med" len="med"/>
            </a:ln>
            <a:effectLst/>
          </p:spPr>
        </p:cxnSp>
        <p:cxnSp>
          <p:nvCxnSpPr>
            <p:cNvPr id="171" name="Straight Connector 252"/>
            <p:cNvCxnSpPr>
              <a:endCxn id="167" idx="7"/>
            </p:cNvCxnSpPr>
            <p:nvPr/>
          </p:nvCxnSpPr>
          <p:spPr bwMode="auto">
            <a:xfrm rot="10800000" flipV="1">
              <a:off x="2178853" y="4457983"/>
              <a:ext cx="716532" cy="350864"/>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50"/>
              </a:solidFill>
              <a:prstDash val="solid"/>
              <a:round/>
              <a:headEnd type="none" w="med" len="med"/>
              <a:tailEnd type="none" w="med" len="med"/>
            </a:ln>
            <a:effectLst/>
          </p:spPr>
        </p:cxnSp>
        <p:sp>
          <p:nvSpPr>
            <p:cNvPr id="172" name="Oval 171"/>
            <p:cNvSpPr/>
            <p:nvPr/>
          </p:nvSpPr>
          <p:spPr bwMode="auto">
            <a:xfrm>
              <a:off x="2877801" y="4381777"/>
              <a:ext cx="118690"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73" name="Straight Connector 255"/>
            <p:cNvCxnSpPr>
              <a:endCxn id="177" idx="3"/>
            </p:cNvCxnSpPr>
            <p:nvPr/>
          </p:nvCxnSpPr>
          <p:spPr bwMode="auto">
            <a:xfrm rot="5400000" flipH="1" flipV="1">
              <a:off x="4198656" y="2558312"/>
              <a:ext cx="801750" cy="644733"/>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FF0000"/>
              </a:solidFill>
              <a:prstDash val="solid"/>
              <a:round/>
              <a:headEnd type="none" w="med" len="med"/>
              <a:tailEnd type="none" w="med" len="med"/>
            </a:ln>
            <a:effectLst/>
          </p:spPr>
        </p:cxnSp>
        <p:sp>
          <p:nvSpPr>
            <p:cNvPr id="174" name="Oval 173"/>
            <p:cNvSpPr/>
            <p:nvPr/>
          </p:nvSpPr>
          <p:spPr bwMode="auto">
            <a:xfrm>
              <a:off x="3639758" y="2478215"/>
              <a:ext cx="118690"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75" name="Straight Connector 258"/>
            <p:cNvCxnSpPr/>
            <p:nvPr/>
          </p:nvCxnSpPr>
          <p:spPr bwMode="auto">
            <a:xfrm rot="5400000" flipH="1" flipV="1">
              <a:off x="2990279" y="2533770"/>
              <a:ext cx="674741" cy="741443"/>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176" name="Straight Connector 259"/>
            <p:cNvCxnSpPr/>
            <p:nvPr/>
          </p:nvCxnSpPr>
          <p:spPr bwMode="auto">
            <a:xfrm rot="5400000" flipH="1" flipV="1">
              <a:off x="2923849" y="2513253"/>
              <a:ext cx="706493" cy="725324"/>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sp>
          <p:nvSpPr>
            <p:cNvPr id="177" name="Oval 176"/>
            <p:cNvSpPr/>
            <p:nvPr/>
          </p:nvSpPr>
          <p:spPr bwMode="auto">
            <a:xfrm>
              <a:off x="4905779" y="2405184"/>
              <a:ext cx="117224"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178" name="Oval 177"/>
            <p:cNvSpPr/>
            <p:nvPr/>
          </p:nvSpPr>
          <p:spPr bwMode="auto">
            <a:xfrm>
              <a:off x="4142357" y="2136876"/>
              <a:ext cx="118689"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179" name="Oval 178"/>
            <p:cNvSpPr/>
            <p:nvPr/>
          </p:nvSpPr>
          <p:spPr bwMode="auto">
            <a:xfrm>
              <a:off x="2307799" y="2289288"/>
              <a:ext cx="117224"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180" name="Oval 179"/>
            <p:cNvSpPr/>
            <p:nvPr/>
          </p:nvSpPr>
          <p:spPr bwMode="auto">
            <a:xfrm>
              <a:off x="3644154" y="2157515"/>
              <a:ext cx="118689"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81" name="Straight Connector 264"/>
            <p:cNvCxnSpPr>
              <a:endCxn id="116" idx="0"/>
            </p:cNvCxnSpPr>
            <p:nvPr/>
          </p:nvCxnSpPr>
          <p:spPr bwMode="auto">
            <a:xfrm rot="16200000" flipH="1">
              <a:off x="5930922" y="5737790"/>
              <a:ext cx="281010" cy="4396"/>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cxnSp>
          <p:nvCxnSpPr>
            <p:cNvPr id="185" name="Straight Connector 268"/>
            <p:cNvCxnSpPr>
              <a:stCxn id="233" idx="0"/>
            </p:cNvCxnSpPr>
            <p:nvPr/>
          </p:nvCxnSpPr>
          <p:spPr bwMode="auto">
            <a:xfrm rot="16200000" flipV="1">
              <a:off x="4236665" y="1384590"/>
              <a:ext cx="1241521" cy="43957"/>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188" name="Straight Connector 271"/>
            <p:cNvCxnSpPr/>
            <p:nvPr/>
          </p:nvCxnSpPr>
          <p:spPr bwMode="auto">
            <a:xfrm rot="16200000" flipV="1">
              <a:off x="5099970" y="1909829"/>
              <a:ext cx="322288" cy="646199"/>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FF0000"/>
              </a:solidFill>
              <a:prstDash val="solid"/>
              <a:round/>
              <a:headEnd type="none" w="med" len="med"/>
              <a:tailEnd type="none" w="med" len="med"/>
            </a:ln>
            <a:effectLst/>
          </p:spPr>
        </p:cxnSp>
        <p:cxnSp>
          <p:nvCxnSpPr>
            <p:cNvPr id="189" name="Straight Connector 272"/>
            <p:cNvCxnSpPr>
              <a:stCxn id="177" idx="0"/>
            </p:cNvCxnSpPr>
            <p:nvPr/>
          </p:nvCxnSpPr>
          <p:spPr bwMode="auto">
            <a:xfrm rot="16200000" flipV="1">
              <a:off x="4777423" y="2218217"/>
              <a:ext cx="288948" cy="84988"/>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FF0000"/>
              </a:solidFill>
              <a:prstDash val="solid"/>
              <a:round/>
              <a:headEnd type="none" w="med" len="med"/>
              <a:tailEnd type="none" w="med" len="med"/>
            </a:ln>
            <a:effectLst/>
          </p:spPr>
        </p:cxnSp>
        <p:cxnSp>
          <p:nvCxnSpPr>
            <p:cNvPr id="190" name="Straight Connector 273"/>
            <p:cNvCxnSpPr/>
            <p:nvPr/>
          </p:nvCxnSpPr>
          <p:spPr bwMode="auto">
            <a:xfrm rot="16200000" flipH="1">
              <a:off x="5083852" y="1941581"/>
              <a:ext cx="322288" cy="646198"/>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191" name="Straight Connector 274"/>
            <p:cNvCxnSpPr/>
            <p:nvPr/>
          </p:nvCxnSpPr>
          <p:spPr bwMode="auto">
            <a:xfrm flipV="1">
              <a:off x="4261046" y="2071783"/>
              <a:ext cx="559745" cy="109547"/>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192" name="Straight Connector 275"/>
            <p:cNvCxnSpPr/>
            <p:nvPr/>
          </p:nvCxnSpPr>
          <p:spPr bwMode="auto">
            <a:xfrm flipV="1">
              <a:off x="3758448" y="2449638"/>
              <a:ext cx="1147331" cy="73031"/>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193" name="Straight Connector 276"/>
            <p:cNvCxnSpPr/>
            <p:nvPr/>
          </p:nvCxnSpPr>
          <p:spPr bwMode="auto">
            <a:xfrm>
              <a:off x="5023003" y="2449638"/>
              <a:ext cx="561211" cy="7939"/>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194" name="Straight Connector 277"/>
            <p:cNvCxnSpPr/>
            <p:nvPr/>
          </p:nvCxnSpPr>
          <p:spPr bwMode="auto">
            <a:xfrm rot="5400000" flipH="1" flipV="1">
              <a:off x="5618758" y="2221031"/>
              <a:ext cx="168288" cy="152391"/>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FFFF00"/>
              </a:solidFill>
              <a:prstDash val="solid"/>
              <a:round/>
              <a:headEnd type="none" w="med" len="med"/>
              <a:tailEnd type="none" w="med" len="med"/>
            </a:ln>
            <a:effectLst/>
          </p:spPr>
        </p:cxnSp>
        <p:cxnSp>
          <p:nvCxnSpPr>
            <p:cNvPr id="195" name="Straight Connector 278"/>
            <p:cNvCxnSpPr/>
            <p:nvPr/>
          </p:nvCxnSpPr>
          <p:spPr bwMode="auto">
            <a:xfrm rot="5400000">
              <a:off x="5883857" y="2057288"/>
              <a:ext cx="171463" cy="565606"/>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196" name="Straight Connector 279"/>
            <p:cNvCxnSpPr/>
            <p:nvPr/>
          </p:nvCxnSpPr>
          <p:spPr bwMode="auto">
            <a:xfrm rot="16200000" flipV="1">
              <a:off x="6062329" y="1999205"/>
              <a:ext cx="7938" cy="372187"/>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FFFF00"/>
              </a:solidFill>
              <a:prstDash val="solid"/>
              <a:round/>
              <a:headEnd type="none" w="med" len="med"/>
              <a:tailEnd type="none" w="med" len="med"/>
            </a:ln>
            <a:effectLst/>
          </p:spPr>
        </p:cxnSp>
        <p:sp>
          <p:nvSpPr>
            <p:cNvPr id="197" name="Oval 196"/>
            <p:cNvSpPr/>
            <p:nvPr/>
          </p:nvSpPr>
          <p:spPr bwMode="auto">
            <a:xfrm>
              <a:off x="3194306" y="1978114"/>
              <a:ext cx="169975" cy="1222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198" name="Straight Connector 281"/>
            <p:cNvCxnSpPr/>
            <p:nvPr/>
          </p:nvCxnSpPr>
          <p:spPr bwMode="auto">
            <a:xfrm rot="10800000">
              <a:off x="3808268" y="1968588"/>
              <a:ext cx="1012523" cy="103195"/>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FF0000"/>
              </a:solidFill>
              <a:prstDash val="solid"/>
              <a:round/>
              <a:headEnd type="none" w="med" len="med"/>
              <a:tailEnd type="none" w="med" len="med"/>
            </a:ln>
            <a:effectLst/>
          </p:spPr>
        </p:cxnSp>
        <p:cxnSp>
          <p:nvCxnSpPr>
            <p:cNvPr id="199" name="Straight Connector 282"/>
            <p:cNvCxnSpPr/>
            <p:nvPr/>
          </p:nvCxnSpPr>
          <p:spPr bwMode="auto">
            <a:xfrm rot="10800000">
              <a:off x="3340836" y="2081309"/>
              <a:ext cx="303318" cy="120659"/>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FF0000"/>
              </a:solidFill>
              <a:prstDash val="solid"/>
              <a:round/>
              <a:headEnd type="none" w="med" len="med"/>
              <a:tailEnd type="none" w="med" len="med"/>
            </a:ln>
            <a:effectLst/>
          </p:spPr>
        </p:cxnSp>
        <p:cxnSp>
          <p:nvCxnSpPr>
            <p:cNvPr id="200" name="Straight Connector 283"/>
            <p:cNvCxnSpPr/>
            <p:nvPr/>
          </p:nvCxnSpPr>
          <p:spPr bwMode="auto">
            <a:xfrm flipV="1">
              <a:off x="3758448" y="2213082"/>
              <a:ext cx="400027" cy="309586"/>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201" name="Straight Connector 284"/>
            <p:cNvCxnSpPr/>
            <p:nvPr/>
          </p:nvCxnSpPr>
          <p:spPr bwMode="auto">
            <a:xfrm rot="16200000" flipV="1">
              <a:off x="3321150" y="2100996"/>
              <a:ext cx="396906" cy="357534"/>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202" name="Straight Connector 285"/>
            <p:cNvCxnSpPr/>
            <p:nvPr/>
          </p:nvCxnSpPr>
          <p:spPr bwMode="auto">
            <a:xfrm rot="16200000" flipV="1">
              <a:off x="3272307" y="2107347"/>
              <a:ext cx="390555" cy="376583"/>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203" name="Straight Connector 286"/>
            <p:cNvCxnSpPr/>
            <p:nvPr/>
          </p:nvCxnSpPr>
          <p:spPr bwMode="auto">
            <a:xfrm rot="10800000">
              <a:off x="3266107" y="2289288"/>
              <a:ext cx="373651" cy="233380"/>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204" name="Straight Connector 287"/>
            <p:cNvCxnSpPr>
              <a:stCxn id="211" idx="5"/>
            </p:cNvCxnSpPr>
            <p:nvPr/>
          </p:nvCxnSpPr>
          <p:spPr bwMode="auto">
            <a:xfrm rot="5400000" flipH="1">
              <a:off x="2890714" y="1368868"/>
              <a:ext cx="463586" cy="542162"/>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205" name="Straight Connector 288"/>
            <p:cNvCxnSpPr/>
            <p:nvPr/>
          </p:nvCxnSpPr>
          <p:spPr bwMode="auto">
            <a:xfrm rot="5400000" flipH="1" flipV="1">
              <a:off x="3224397" y="1901237"/>
              <a:ext cx="131773" cy="21980"/>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206" name="Straight Connector 289"/>
            <p:cNvCxnSpPr/>
            <p:nvPr/>
          </p:nvCxnSpPr>
          <p:spPr bwMode="auto">
            <a:xfrm rot="10800000">
              <a:off x="2833842" y="1439909"/>
              <a:ext cx="467432" cy="406432"/>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207" name="Straight Connector 290"/>
            <p:cNvCxnSpPr>
              <a:stCxn id="202" idx="7"/>
              <a:endCxn id="211" idx="5"/>
            </p:cNvCxnSpPr>
            <p:nvPr/>
          </p:nvCxnSpPr>
          <p:spPr bwMode="auto">
            <a:xfrm rot="5400000" flipH="1" flipV="1">
              <a:off x="3304500" y="1908079"/>
              <a:ext cx="125423" cy="52751"/>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208" name="Straight Connector 291"/>
            <p:cNvCxnSpPr/>
            <p:nvPr/>
          </p:nvCxnSpPr>
          <p:spPr bwMode="auto">
            <a:xfrm rot="16200000" flipV="1">
              <a:off x="2814712" y="1513531"/>
              <a:ext cx="306412" cy="622753"/>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sp>
          <p:nvSpPr>
            <p:cNvPr id="209" name="Oval 208"/>
            <p:cNvSpPr/>
            <p:nvPr/>
          </p:nvSpPr>
          <p:spPr bwMode="auto">
            <a:xfrm>
              <a:off x="2537851" y="1627249"/>
              <a:ext cx="118690"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210" name="Straight Connector 294"/>
            <p:cNvCxnSpPr/>
            <p:nvPr/>
          </p:nvCxnSpPr>
          <p:spPr bwMode="auto">
            <a:xfrm rot="16200000" flipV="1">
              <a:off x="2782965" y="1560912"/>
              <a:ext cx="293711" cy="578795"/>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sp>
          <p:nvSpPr>
            <p:cNvPr id="211" name="Oval 210"/>
            <p:cNvSpPr/>
            <p:nvPr/>
          </p:nvSpPr>
          <p:spPr bwMode="auto">
            <a:xfrm>
              <a:off x="1929751" y="1946361"/>
              <a:ext cx="71799" cy="50804"/>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212" name="Oval 211"/>
            <p:cNvSpPr/>
            <p:nvPr/>
          </p:nvSpPr>
          <p:spPr bwMode="auto">
            <a:xfrm>
              <a:off x="2948136" y="1946361"/>
              <a:ext cx="43959" cy="3175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213" name="Straight Connector 297"/>
            <p:cNvCxnSpPr/>
            <p:nvPr/>
          </p:nvCxnSpPr>
          <p:spPr bwMode="auto">
            <a:xfrm rot="10800000">
              <a:off x="2986233" y="1973351"/>
              <a:ext cx="208073" cy="66680"/>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sp>
          <p:nvSpPr>
            <p:cNvPr id="214" name="Oval 213"/>
            <p:cNvSpPr/>
            <p:nvPr/>
          </p:nvSpPr>
          <p:spPr bwMode="auto">
            <a:xfrm>
              <a:off x="2477774" y="1879681"/>
              <a:ext cx="118689"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215" name="Straight Connector 299"/>
            <p:cNvCxnSpPr/>
            <p:nvPr/>
          </p:nvCxnSpPr>
          <p:spPr bwMode="auto">
            <a:xfrm rot="16200000" flipV="1">
              <a:off x="2737967" y="1782631"/>
              <a:ext cx="301649" cy="584656"/>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216" name="Straight Connector 300"/>
            <p:cNvCxnSpPr/>
            <p:nvPr/>
          </p:nvCxnSpPr>
          <p:spPr bwMode="auto">
            <a:xfrm rot="10800000">
              <a:off x="2578880" y="1955887"/>
              <a:ext cx="584656" cy="301649"/>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217" name="Straight Connector 301"/>
            <p:cNvCxnSpPr/>
            <p:nvPr/>
          </p:nvCxnSpPr>
          <p:spPr bwMode="auto">
            <a:xfrm rot="10800000" flipV="1">
              <a:off x="1991294" y="1924135"/>
              <a:ext cx="486480" cy="30164"/>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218" name="Straight Connector 302"/>
            <p:cNvCxnSpPr/>
            <p:nvPr/>
          </p:nvCxnSpPr>
          <p:spPr bwMode="auto">
            <a:xfrm rot="5400000">
              <a:off x="2225129" y="1722053"/>
              <a:ext cx="34928" cy="502598"/>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219" name="Straight Connector 303"/>
            <p:cNvCxnSpPr/>
            <p:nvPr/>
          </p:nvCxnSpPr>
          <p:spPr bwMode="auto">
            <a:xfrm rot="5400000" flipH="1" flipV="1">
              <a:off x="3209989" y="2156478"/>
              <a:ext cx="125423" cy="13187"/>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220" name="Straight Connector 304"/>
            <p:cNvCxnSpPr/>
            <p:nvPr/>
          </p:nvCxnSpPr>
          <p:spPr bwMode="auto">
            <a:xfrm rot="16200000" flipV="1">
              <a:off x="3154734" y="2145791"/>
              <a:ext cx="133360" cy="4395"/>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sp>
          <p:nvSpPr>
            <p:cNvPr id="221" name="Oval 220"/>
            <p:cNvSpPr/>
            <p:nvPr/>
          </p:nvSpPr>
          <p:spPr bwMode="auto">
            <a:xfrm>
              <a:off x="3163535" y="2214669"/>
              <a:ext cx="118689" cy="8732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222" name="Straight Connector 306"/>
            <p:cNvCxnSpPr/>
            <p:nvPr/>
          </p:nvCxnSpPr>
          <p:spPr bwMode="auto">
            <a:xfrm rot="5400000">
              <a:off x="3000454" y="1642171"/>
              <a:ext cx="68268" cy="1251368"/>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FF0000"/>
              </a:solidFill>
              <a:prstDash val="solid"/>
              <a:round/>
              <a:headEnd type="none" w="med" len="med"/>
              <a:tailEnd type="none" w="med" len="med"/>
            </a:ln>
            <a:effectLst/>
          </p:spPr>
        </p:cxnSp>
        <p:cxnSp>
          <p:nvCxnSpPr>
            <p:cNvPr id="223" name="Straight Connector 307"/>
            <p:cNvCxnSpPr/>
            <p:nvPr/>
          </p:nvCxnSpPr>
          <p:spPr bwMode="auto">
            <a:xfrm rot="5400000" flipH="1">
              <a:off x="4032022" y="-17615"/>
              <a:ext cx="144473" cy="1462371"/>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sp>
          <p:nvSpPr>
            <p:cNvPr id="224" name="Oval 223"/>
            <p:cNvSpPr/>
            <p:nvPr/>
          </p:nvSpPr>
          <p:spPr bwMode="auto">
            <a:xfrm>
              <a:off x="2032322" y="455582"/>
              <a:ext cx="118689" cy="8732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225" name="Straight Connector 310"/>
            <p:cNvCxnSpPr/>
            <p:nvPr/>
          </p:nvCxnSpPr>
          <p:spPr bwMode="auto">
            <a:xfrm rot="10800000" flipV="1">
              <a:off x="2471913" y="1408156"/>
              <a:ext cx="260824" cy="42866"/>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cxnSp>
          <p:nvCxnSpPr>
            <p:cNvPr id="226" name="Straight Connector 311"/>
            <p:cNvCxnSpPr/>
            <p:nvPr/>
          </p:nvCxnSpPr>
          <p:spPr bwMode="auto">
            <a:xfrm rot="5400000">
              <a:off x="2586569" y="1325252"/>
              <a:ext cx="47629" cy="276942"/>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00B050"/>
              </a:solidFill>
              <a:prstDash val="solid"/>
              <a:round/>
              <a:headEnd type="none" w="med" len="med"/>
              <a:tailEnd type="none" w="med" len="med"/>
            </a:ln>
            <a:effectLst/>
          </p:spPr>
        </p:cxnSp>
        <p:sp>
          <p:nvSpPr>
            <p:cNvPr id="227" name="Oval 226"/>
            <p:cNvSpPr/>
            <p:nvPr/>
          </p:nvSpPr>
          <p:spPr bwMode="auto">
            <a:xfrm>
              <a:off x="2410370" y="1444672"/>
              <a:ext cx="71799" cy="4921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228" name="Oval 227"/>
            <p:cNvSpPr/>
            <p:nvPr/>
          </p:nvSpPr>
          <p:spPr bwMode="auto">
            <a:xfrm>
              <a:off x="2732737" y="1363703"/>
              <a:ext cx="118689"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229" name="Oval 228"/>
            <p:cNvSpPr/>
            <p:nvPr/>
          </p:nvSpPr>
          <p:spPr bwMode="auto">
            <a:xfrm>
              <a:off x="2659472" y="1011250"/>
              <a:ext cx="87918" cy="5556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230" name="Oval 229"/>
            <p:cNvSpPr/>
            <p:nvPr/>
          </p:nvSpPr>
          <p:spPr bwMode="auto">
            <a:xfrm>
              <a:off x="3373073" y="612757"/>
              <a:ext cx="89384" cy="5556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231" name="Oval 230"/>
            <p:cNvSpPr/>
            <p:nvPr/>
          </p:nvSpPr>
          <p:spPr bwMode="auto">
            <a:xfrm>
              <a:off x="5568095" y="2381370"/>
              <a:ext cx="118690"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232" name="Oval 231"/>
            <p:cNvSpPr/>
            <p:nvPr/>
          </p:nvSpPr>
          <p:spPr bwMode="auto">
            <a:xfrm>
              <a:off x="5761515" y="2136876"/>
              <a:ext cx="118690"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233" name="Oval 232"/>
            <p:cNvSpPr/>
            <p:nvPr/>
          </p:nvSpPr>
          <p:spPr bwMode="auto">
            <a:xfrm>
              <a:off x="4820791" y="2027330"/>
              <a:ext cx="117224"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234" name="Straight Connector 358"/>
            <p:cNvCxnSpPr>
              <a:stCxn id="180" idx="1"/>
            </p:cNvCxnSpPr>
            <p:nvPr/>
          </p:nvCxnSpPr>
          <p:spPr bwMode="auto">
            <a:xfrm rot="16200000" flipV="1">
              <a:off x="3415302" y="1923780"/>
              <a:ext cx="311174" cy="181697"/>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FF0000"/>
              </a:solidFill>
              <a:prstDash val="solid"/>
              <a:round/>
              <a:headEnd type="none" w="med" len="med"/>
              <a:tailEnd type="none" w="med" len="med"/>
            </a:ln>
            <a:effectLst/>
          </p:spPr>
        </p:cxnSp>
        <p:cxnSp>
          <p:nvCxnSpPr>
            <p:cNvPr id="235" name="Straight Connector 359"/>
            <p:cNvCxnSpPr/>
            <p:nvPr/>
          </p:nvCxnSpPr>
          <p:spPr bwMode="auto">
            <a:xfrm rot="16200000" flipV="1">
              <a:off x="2713696" y="1080850"/>
              <a:ext cx="779524" cy="735581"/>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FF0000"/>
              </a:solidFill>
              <a:prstDash val="solid"/>
              <a:round/>
              <a:headEnd type="none" w="med" len="med"/>
              <a:tailEnd type="none" w="med" len="med"/>
            </a:ln>
            <a:effectLst/>
          </p:spPr>
        </p:cxnSp>
        <p:sp>
          <p:nvSpPr>
            <p:cNvPr id="236" name="Oval 235"/>
            <p:cNvSpPr/>
            <p:nvPr/>
          </p:nvSpPr>
          <p:spPr bwMode="auto">
            <a:xfrm>
              <a:off x="4869147" y="5162888"/>
              <a:ext cx="118689"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237" name="Oval 236"/>
            <p:cNvSpPr/>
            <p:nvPr/>
          </p:nvSpPr>
          <p:spPr bwMode="auto">
            <a:xfrm>
              <a:off x="2215485" y="5374041"/>
              <a:ext cx="118690"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238" name="TextBox 363"/>
            <p:cNvSpPr txBox="1"/>
            <p:nvPr/>
          </p:nvSpPr>
          <p:spPr>
            <a:xfrm>
              <a:off x="3003817" y="2224195"/>
              <a:ext cx="414681" cy="246082"/>
            </a:xfrm>
            <a:prstGeom prst="rect">
              <a:avLst/>
            </a:prstGeom>
            <a:noFill/>
          </p:spPr>
          <p:txBody>
            <a:bodyPr wrap="none">
              <a:spAutoFit/>
            </a:bodyPr>
            <a:lstStyle/>
            <a:p>
              <a:pPr algn="ctr">
                <a:spcBef>
                  <a:spcPct val="0"/>
                </a:spcBef>
                <a:buFontTx/>
                <a:buNone/>
                <a:defRPr/>
              </a:pPr>
              <a:r>
                <a:rPr lang="pt-PT" sz="1000" b="1" u="none" dirty="0">
                  <a:latin typeface="+mn-lt"/>
                </a:rPr>
                <a:t>Baia</a:t>
              </a:r>
              <a:endParaRPr lang="en-US" sz="1000" b="1" u="none" dirty="0">
                <a:latin typeface="+mn-lt"/>
              </a:endParaRPr>
            </a:p>
          </p:txBody>
        </p:sp>
        <p:cxnSp>
          <p:nvCxnSpPr>
            <p:cNvPr id="239" name="Straight Connector 367"/>
            <p:cNvCxnSpPr>
              <a:stCxn id="180" idx="0"/>
            </p:cNvCxnSpPr>
            <p:nvPr/>
          </p:nvCxnSpPr>
          <p:spPr bwMode="auto">
            <a:xfrm rot="5400000" flipH="1" flipV="1">
              <a:off x="3668381" y="2002974"/>
              <a:ext cx="188927" cy="120155"/>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FF0000"/>
              </a:solidFill>
              <a:prstDash val="solid"/>
              <a:round/>
              <a:headEnd type="none" w="med" len="med"/>
              <a:tailEnd type="none" w="med" len="med"/>
            </a:ln>
            <a:effectLst/>
          </p:spPr>
        </p:cxnSp>
        <p:sp>
          <p:nvSpPr>
            <p:cNvPr id="240" name="Oval 239"/>
            <p:cNvSpPr/>
            <p:nvPr/>
          </p:nvSpPr>
          <p:spPr bwMode="auto">
            <a:xfrm>
              <a:off x="3515208" y="1786011"/>
              <a:ext cx="178767" cy="125423"/>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900" b="1" u="none" dirty="0">
                  <a:latin typeface="+mn-lt"/>
                </a:rPr>
                <a:t>T</a:t>
              </a:r>
              <a:endParaRPr lang="en-US" sz="900" b="1" u="none" dirty="0">
                <a:latin typeface="+mn-lt"/>
              </a:endParaRPr>
            </a:p>
          </p:txBody>
        </p:sp>
        <p:cxnSp>
          <p:nvCxnSpPr>
            <p:cNvPr id="241" name="Straight Connector 380"/>
            <p:cNvCxnSpPr/>
            <p:nvPr/>
          </p:nvCxnSpPr>
          <p:spPr bwMode="auto">
            <a:xfrm rot="10800000">
              <a:off x="3370142" y="2041619"/>
              <a:ext cx="303318" cy="119071"/>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FF0000"/>
              </a:solidFill>
              <a:prstDash val="solid"/>
              <a:round/>
              <a:headEnd type="none" w="med" len="med"/>
              <a:tailEnd type="none" w="med" len="med"/>
            </a:ln>
            <a:effectLst/>
          </p:spPr>
        </p:cxnSp>
        <p:cxnSp>
          <p:nvCxnSpPr>
            <p:cNvPr id="242" name="Straight Connector 292"/>
            <p:cNvCxnSpPr>
              <a:stCxn id="174" idx="0"/>
            </p:cNvCxnSpPr>
            <p:nvPr/>
          </p:nvCxnSpPr>
          <p:spPr bwMode="auto">
            <a:xfrm rot="16200000" flipV="1">
              <a:off x="3571360" y="2351205"/>
              <a:ext cx="254020" cy="0"/>
            </a:xfrm>
            <a:prstGeom prst="line">
              <a:avLst/>
            </a:prstGeom>
            <a:gradFill rotWithShape="1">
              <a:gsLst>
                <a:gs pos="0">
                  <a:schemeClr val="bg2"/>
                </a:gs>
                <a:gs pos="50000">
                  <a:srgbClr val="FFFFFF">
                    <a:alpha val="0"/>
                  </a:srgbClr>
                </a:gs>
                <a:gs pos="100000">
                  <a:schemeClr val="bg2"/>
                </a:gs>
              </a:gsLst>
              <a:lin ang="5400000" scaled="1"/>
            </a:gradFill>
            <a:ln w="19050" cap="flat" cmpd="sng" algn="ctr">
              <a:solidFill>
                <a:srgbClr val="FF0000"/>
              </a:solidFill>
              <a:prstDash val="solid"/>
              <a:round/>
              <a:headEnd type="none" w="med" len="med"/>
              <a:tailEnd type="none" w="med" len="med"/>
            </a:ln>
            <a:effectLst/>
          </p:spPr>
        </p:cxnSp>
        <p:sp>
          <p:nvSpPr>
            <p:cNvPr id="243" name="Oval 242"/>
            <p:cNvSpPr/>
            <p:nvPr/>
          </p:nvSpPr>
          <p:spPr bwMode="auto">
            <a:xfrm>
              <a:off x="6016179" y="4105604"/>
              <a:ext cx="177302" cy="125423"/>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T</a:t>
              </a:r>
              <a:endParaRPr lang="en-US" sz="1000" b="1" u="none" dirty="0">
                <a:latin typeface="+mn-lt"/>
              </a:endParaRPr>
            </a:p>
          </p:txBody>
        </p:sp>
        <p:sp>
          <p:nvSpPr>
            <p:cNvPr id="244" name="Rectangle 160"/>
            <p:cNvSpPr>
              <a:spLocks noChangeArrowheads="1"/>
            </p:cNvSpPr>
            <p:nvPr/>
          </p:nvSpPr>
          <p:spPr bwMode="auto">
            <a:xfrm>
              <a:off x="6215575" y="4033590"/>
              <a:ext cx="319436" cy="138124"/>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900" b="1" u="none" dirty="0">
                  <a:solidFill>
                    <a:srgbClr val="000080"/>
                  </a:solidFill>
                  <a:latin typeface="+mn-lt"/>
                </a:rPr>
                <a:t>10MW</a:t>
              </a:r>
              <a:endParaRPr lang="en-US" sz="900" u="none" dirty="0">
                <a:latin typeface="+mn-lt"/>
              </a:endParaRPr>
            </a:p>
          </p:txBody>
        </p:sp>
        <p:sp>
          <p:nvSpPr>
            <p:cNvPr id="245" name="Oval 244"/>
            <p:cNvSpPr/>
            <p:nvPr/>
          </p:nvSpPr>
          <p:spPr bwMode="auto">
            <a:xfrm>
              <a:off x="6179126" y="2187680"/>
              <a:ext cx="117224"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246" name="Rectangle 310"/>
            <p:cNvSpPr>
              <a:spLocks noChangeArrowheads="1"/>
            </p:cNvSpPr>
            <p:nvPr/>
          </p:nvSpPr>
          <p:spPr bwMode="auto">
            <a:xfrm>
              <a:off x="6285833" y="2161236"/>
              <a:ext cx="427608" cy="1539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smtClean="0">
                  <a:solidFill>
                    <a:srgbClr val="000000"/>
                  </a:solidFill>
                  <a:latin typeface="+mn-lt"/>
                </a:rPr>
                <a:t>Malange</a:t>
              </a:r>
              <a:endParaRPr lang="en-US" sz="1000" u="none" dirty="0">
                <a:latin typeface="+mn-lt"/>
              </a:endParaRPr>
            </a:p>
          </p:txBody>
        </p:sp>
        <p:cxnSp>
          <p:nvCxnSpPr>
            <p:cNvPr id="247" name="Straight Connector 326"/>
            <p:cNvCxnSpPr>
              <a:stCxn id="237" idx="3"/>
              <a:endCxn id="129" idx="1"/>
            </p:cNvCxnSpPr>
            <p:nvPr/>
          </p:nvCxnSpPr>
          <p:spPr bwMode="auto">
            <a:xfrm rot="5400000">
              <a:off x="2020210" y="5589841"/>
              <a:ext cx="352453" cy="73265"/>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50"/>
              </a:solidFill>
              <a:prstDash val="solid"/>
              <a:round/>
              <a:headEnd type="none" w="med" len="med"/>
              <a:tailEnd type="none" w="med" len="med"/>
            </a:ln>
            <a:effectLst/>
          </p:spPr>
        </p:cxnSp>
        <p:sp>
          <p:nvSpPr>
            <p:cNvPr id="248" name="Oval 247"/>
            <p:cNvSpPr/>
            <p:nvPr/>
          </p:nvSpPr>
          <p:spPr bwMode="auto">
            <a:xfrm>
              <a:off x="2089469" y="6131338"/>
              <a:ext cx="118690" cy="8890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249" name="Rectangle 182"/>
            <p:cNvSpPr>
              <a:spLocks noChangeArrowheads="1"/>
            </p:cNvSpPr>
            <p:nvPr/>
          </p:nvSpPr>
          <p:spPr bwMode="auto">
            <a:xfrm>
              <a:off x="2326848" y="6094822"/>
              <a:ext cx="413215" cy="152412"/>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latin typeface="+mn-lt"/>
                </a:rPr>
                <a:t>B. </a:t>
              </a:r>
              <a:r>
                <a:rPr lang="en-US" sz="1000" b="1" u="none" dirty="0" err="1">
                  <a:latin typeface="+mn-lt"/>
                </a:rPr>
                <a:t>Tigres</a:t>
              </a:r>
              <a:endParaRPr lang="en-US" sz="1000" u="none" dirty="0">
                <a:latin typeface="+mn-lt"/>
              </a:endParaRPr>
            </a:p>
          </p:txBody>
        </p:sp>
        <p:sp>
          <p:nvSpPr>
            <p:cNvPr id="250" name="Rectangle 182"/>
            <p:cNvSpPr>
              <a:spLocks noChangeArrowheads="1"/>
            </p:cNvSpPr>
            <p:nvPr/>
          </p:nvSpPr>
          <p:spPr bwMode="auto">
            <a:xfrm>
              <a:off x="1578079" y="5802700"/>
              <a:ext cx="464500"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latin typeface="+mn-lt"/>
                </a:rPr>
                <a:t>Tombwa</a:t>
              </a:r>
              <a:endParaRPr lang="en-US" sz="1000" u="none" dirty="0">
                <a:latin typeface="+mn-lt"/>
              </a:endParaRPr>
            </a:p>
          </p:txBody>
        </p:sp>
        <p:cxnSp>
          <p:nvCxnSpPr>
            <p:cNvPr id="251" name="Straight Connector 347"/>
            <p:cNvCxnSpPr>
              <a:stCxn id="248" idx="1"/>
              <a:endCxn id="129" idx="3"/>
            </p:cNvCxnSpPr>
            <p:nvPr/>
          </p:nvCxnSpPr>
          <p:spPr bwMode="auto">
            <a:xfrm rot="5400000" flipH="1" flipV="1">
              <a:off x="1994510" y="5978747"/>
              <a:ext cx="277835" cy="52751"/>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cxnSp>
          <p:nvCxnSpPr>
            <p:cNvPr id="252" name="Straight Connector 355"/>
            <p:cNvCxnSpPr>
              <a:stCxn id="248" idx="7"/>
              <a:endCxn id="129" idx="5"/>
            </p:cNvCxnSpPr>
            <p:nvPr/>
          </p:nvCxnSpPr>
          <p:spPr bwMode="auto">
            <a:xfrm rot="5400000" flipH="1" flipV="1">
              <a:off x="2078766" y="5978014"/>
              <a:ext cx="277835" cy="54216"/>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sp>
          <p:nvSpPr>
            <p:cNvPr id="253" name="Oval 252"/>
            <p:cNvSpPr/>
            <p:nvPr/>
          </p:nvSpPr>
          <p:spPr bwMode="auto">
            <a:xfrm>
              <a:off x="1869674" y="6131338"/>
              <a:ext cx="177302" cy="123835"/>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E</a:t>
              </a:r>
              <a:endParaRPr lang="en-US" sz="1000" b="1" u="none" dirty="0">
                <a:latin typeface="+mn-lt"/>
              </a:endParaRPr>
            </a:p>
          </p:txBody>
        </p:sp>
        <p:sp>
          <p:nvSpPr>
            <p:cNvPr id="254" name="Rectangle 516"/>
            <p:cNvSpPr>
              <a:spLocks noChangeArrowheads="1"/>
            </p:cNvSpPr>
            <p:nvPr/>
          </p:nvSpPr>
          <p:spPr bwMode="auto">
            <a:xfrm>
              <a:off x="1431549" y="6131338"/>
              <a:ext cx="378048" cy="138123"/>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900" b="1" u="none" dirty="0">
                  <a:solidFill>
                    <a:srgbClr val="000080"/>
                  </a:solidFill>
                  <a:latin typeface="+mn-lt"/>
                </a:rPr>
                <a:t>100MW</a:t>
              </a:r>
              <a:endParaRPr lang="en-US" sz="900" u="none" dirty="0">
                <a:latin typeface="+mn-lt"/>
              </a:endParaRPr>
            </a:p>
          </p:txBody>
        </p:sp>
        <p:sp>
          <p:nvSpPr>
            <p:cNvPr id="255" name="Oval 254"/>
            <p:cNvSpPr/>
            <p:nvPr/>
          </p:nvSpPr>
          <p:spPr bwMode="auto">
            <a:xfrm>
              <a:off x="2148081" y="3392686"/>
              <a:ext cx="118690" cy="8732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cxnSp>
          <p:nvCxnSpPr>
            <p:cNvPr id="256" name="Straight Connector 321"/>
            <p:cNvCxnSpPr>
              <a:stCxn id="255" idx="6"/>
              <a:endCxn id="156" idx="3"/>
            </p:cNvCxnSpPr>
            <p:nvPr/>
          </p:nvCxnSpPr>
          <p:spPr bwMode="auto">
            <a:xfrm flipV="1">
              <a:off x="2266771" y="3303779"/>
              <a:ext cx="606635" cy="131773"/>
            </a:xfrm>
            <a:prstGeom prst="line">
              <a:avLst/>
            </a:prstGeom>
            <a:gradFill rotWithShape="1">
              <a:gsLst>
                <a:gs pos="0">
                  <a:schemeClr val="bg2"/>
                </a:gs>
                <a:gs pos="50000">
                  <a:srgbClr val="FFFFFF">
                    <a:alpha val="0"/>
                  </a:srgbClr>
                </a:gs>
                <a:gs pos="100000">
                  <a:schemeClr val="bg2"/>
                </a:gs>
              </a:gsLst>
              <a:lin ang="5400000" scaled="1"/>
            </a:gradFill>
            <a:ln w="28575" cap="flat" cmpd="sng" algn="ctr">
              <a:solidFill>
                <a:srgbClr val="00B0F0"/>
              </a:solidFill>
              <a:prstDash val="solid"/>
              <a:round/>
              <a:headEnd type="none" w="med" len="med"/>
              <a:tailEnd type="none" w="med" len="med"/>
            </a:ln>
            <a:effectLst/>
          </p:spPr>
        </p:cxnSp>
        <p:sp>
          <p:nvSpPr>
            <p:cNvPr id="257" name="Rectangle 67"/>
            <p:cNvSpPr>
              <a:spLocks noChangeArrowheads="1"/>
            </p:cNvSpPr>
            <p:nvPr/>
          </p:nvSpPr>
          <p:spPr bwMode="auto">
            <a:xfrm>
              <a:off x="1709956" y="3357759"/>
              <a:ext cx="367790"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solidFill>
                    <a:srgbClr val="000000"/>
                  </a:solidFill>
                  <a:latin typeface="+mn-lt"/>
                </a:rPr>
                <a:t>Sumbe</a:t>
              </a:r>
              <a:endParaRPr lang="en-US" sz="1000" u="none" dirty="0">
                <a:latin typeface="+mn-lt"/>
              </a:endParaRPr>
            </a:p>
          </p:txBody>
        </p:sp>
        <p:sp>
          <p:nvSpPr>
            <p:cNvPr id="258" name="Rectangle 461"/>
            <p:cNvSpPr>
              <a:spLocks noChangeArrowheads="1"/>
            </p:cNvSpPr>
            <p:nvPr/>
          </p:nvSpPr>
          <p:spPr bwMode="auto">
            <a:xfrm>
              <a:off x="3735003" y="2297226"/>
              <a:ext cx="347276" cy="154000"/>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latin typeface="+mn-lt"/>
                </a:rPr>
                <a:t>Catete</a:t>
              </a:r>
              <a:endParaRPr lang="en-US" sz="1000" u="none" dirty="0">
                <a:latin typeface="+mn-lt"/>
              </a:endParaRPr>
            </a:p>
          </p:txBody>
        </p:sp>
        <p:sp>
          <p:nvSpPr>
            <p:cNvPr id="259" name="Rectangle 72"/>
            <p:cNvSpPr>
              <a:spLocks noChangeArrowheads="1"/>
            </p:cNvSpPr>
            <p:nvPr/>
          </p:nvSpPr>
          <p:spPr bwMode="auto">
            <a:xfrm>
              <a:off x="3023645" y="3970830"/>
              <a:ext cx="408820"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solidFill>
                    <a:srgbClr val="000000"/>
                  </a:solidFill>
                  <a:latin typeface="+mn-lt"/>
                </a:rPr>
                <a:t>Quileva</a:t>
              </a:r>
              <a:endParaRPr lang="en-US" sz="1000" u="none" dirty="0">
                <a:latin typeface="+mn-lt"/>
              </a:endParaRPr>
            </a:p>
          </p:txBody>
        </p:sp>
        <p:sp>
          <p:nvSpPr>
            <p:cNvPr id="260" name="Rectangle 478"/>
            <p:cNvSpPr>
              <a:spLocks noChangeArrowheads="1"/>
            </p:cNvSpPr>
            <p:nvPr/>
          </p:nvSpPr>
          <p:spPr bwMode="auto">
            <a:xfrm>
              <a:off x="3422436" y="1954448"/>
              <a:ext cx="300387"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err="1">
                  <a:solidFill>
                    <a:srgbClr val="000000"/>
                  </a:solidFill>
                  <a:latin typeface="+mn-lt"/>
                </a:rPr>
                <a:t>Viana</a:t>
              </a:r>
              <a:endParaRPr lang="en-US" sz="1000" u="none" dirty="0">
                <a:latin typeface="+mn-lt"/>
              </a:endParaRPr>
            </a:p>
          </p:txBody>
        </p:sp>
        <p:sp>
          <p:nvSpPr>
            <p:cNvPr id="261" name="Rectangle 319"/>
            <p:cNvSpPr>
              <a:spLocks noChangeArrowheads="1"/>
            </p:cNvSpPr>
            <p:nvPr/>
          </p:nvSpPr>
          <p:spPr bwMode="auto">
            <a:xfrm>
              <a:off x="2958782" y="1225059"/>
              <a:ext cx="435194" cy="153999"/>
            </a:xfrm>
            <a:prstGeom prst="rect">
              <a:avLst/>
            </a:prstGeom>
            <a:noFill/>
            <a:ln w="9525">
              <a:noFill/>
              <a:miter lim="800000"/>
              <a:headEnd/>
              <a:tailEnd/>
            </a:ln>
          </p:spPr>
          <p:txBody>
            <a:bodyPr wrap="none" lIns="0" tIns="0" rIns="0" bIns="0">
              <a:spAutoFit/>
            </a:bodyPr>
            <a:lstStyle/>
            <a:p>
              <a:pPr marL="93663" indent="-93663" algn="ctr" defTabSz="1039813">
                <a:spcBef>
                  <a:spcPct val="0"/>
                </a:spcBef>
                <a:buFontTx/>
                <a:buNone/>
                <a:defRPr/>
              </a:pPr>
              <a:r>
                <a:rPr lang="en-US" sz="1000" b="1" u="none" dirty="0">
                  <a:solidFill>
                    <a:srgbClr val="000000"/>
                  </a:solidFill>
                  <a:latin typeface="+mn-lt"/>
                </a:rPr>
                <a:t>Cacuaco</a:t>
              </a:r>
              <a:endParaRPr lang="en-US" sz="1000" u="none" dirty="0">
                <a:latin typeface="+mn-lt"/>
              </a:endParaRPr>
            </a:p>
          </p:txBody>
        </p:sp>
      </p:grpSp>
      <p:sp>
        <p:nvSpPr>
          <p:cNvPr id="283" name="Forma livre 282"/>
          <p:cNvSpPr/>
          <p:nvPr/>
        </p:nvSpPr>
        <p:spPr>
          <a:xfrm>
            <a:off x="2195736" y="1772817"/>
            <a:ext cx="2736304" cy="576064"/>
          </a:xfrm>
          <a:custGeom>
            <a:avLst/>
            <a:gdLst>
              <a:gd name="connsiteX0" fmla="*/ 2710248 w 2710248"/>
              <a:gd name="connsiteY0" fmla="*/ 537519 h 537519"/>
              <a:gd name="connsiteX1" fmla="*/ 1882345 w 2710248"/>
              <a:gd name="connsiteY1" fmla="*/ 166816 h 537519"/>
              <a:gd name="connsiteX2" fmla="*/ 720810 w 2710248"/>
              <a:gd name="connsiteY2" fmla="*/ 30892 h 537519"/>
              <a:gd name="connsiteX3" fmla="*/ 547816 w 2710248"/>
              <a:gd name="connsiteY3" fmla="*/ 352168 h 537519"/>
              <a:gd name="connsiteX4" fmla="*/ 78259 w 2710248"/>
              <a:gd name="connsiteY4" fmla="*/ 253314 h 537519"/>
              <a:gd name="connsiteX5" fmla="*/ 78259 w 2710248"/>
              <a:gd name="connsiteY5" fmla="*/ 240957 h 5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0248" h="537519">
                <a:moveTo>
                  <a:pt x="2710248" y="537519"/>
                </a:moveTo>
                <a:cubicBezTo>
                  <a:pt x="2462083" y="394386"/>
                  <a:pt x="2213918" y="251254"/>
                  <a:pt x="1882345" y="166816"/>
                </a:cubicBezTo>
                <a:cubicBezTo>
                  <a:pt x="1550772" y="82378"/>
                  <a:pt x="943232" y="0"/>
                  <a:pt x="720810" y="30892"/>
                </a:cubicBezTo>
                <a:cubicBezTo>
                  <a:pt x="498388" y="61784"/>
                  <a:pt x="654908" y="315098"/>
                  <a:pt x="547816" y="352168"/>
                </a:cubicBezTo>
                <a:cubicBezTo>
                  <a:pt x="440724" y="389238"/>
                  <a:pt x="156518" y="271849"/>
                  <a:pt x="78259" y="253314"/>
                </a:cubicBezTo>
                <a:cubicBezTo>
                  <a:pt x="0" y="234779"/>
                  <a:pt x="39129" y="237868"/>
                  <a:pt x="78259" y="240957"/>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dirty="0"/>
          </a:p>
        </p:txBody>
      </p:sp>
      <p:sp>
        <p:nvSpPr>
          <p:cNvPr id="288" name="Forma livre 287"/>
          <p:cNvSpPr/>
          <p:nvPr/>
        </p:nvSpPr>
        <p:spPr>
          <a:xfrm>
            <a:off x="3203848" y="1988840"/>
            <a:ext cx="1495167" cy="363274"/>
          </a:xfrm>
          <a:custGeom>
            <a:avLst/>
            <a:gdLst>
              <a:gd name="connsiteX0" fmla="*/ 1495167 w 1495167"/>
              <a:gd name="connsiteY0" fmla="*/ 348048 h 354226"/>
              <a:gd name="connsiteX1" fmla="*/ 1161535 w 1495167"/>
              <a:gd name="connsiteY1" fmla="*/ 298621 h 354226"/>
              <a:gd name="connsiteX2" fmla="*/ 778475 w 1495167"/>
              <a:gd name="connsiteY2" fmla="*/ 14416 h 354226"/>
              <a:gd name="connsiteX3" fmla="*/ 247135 w 1495167"/>
              <a:gd name="connsiteY3" fmla="*/ 212124 h 354226"/>
              <a:gd name="connsiteX4" fmla="*/ 0 w 1495167"/>
              <a:gd name="connsiteY4" fmla="*/ 162697 h 354226"/>
              <a:gd name="connsiteX5" fmla="*/ 0 w 1495167"/>
              <a:gd name="connsiteY5" fmla="*/ 162697 h 354226"/>
              <a:gd name="connsiteX0" fmla="*/ 1495167 w 1495167"/>
              <a:gd name="connsiteY0" fmla="*/ 357096 h 363274"/>
              <a:gd name="connsiteX1" fmla="*/ 1161535 w 1495167"/>
              <a:gd name="connsiteY1" fmla="*/ 307669 h 363274"/>
              <a:gd name="connsiteX2" fmla="*/ 778475 w 1495167"/>
              <a:gd name="connsiteY2" fmla="*/ 23464 h 363274"/>
              <a:gd name="connsiteX3" fmla="*/ 253094 w 1495167"/>
              <a:gd name="connsiteY3" fmla="*/ 166882 h 363274"/>
              <a:gd name="connsiteX4" fmla="*/ 0 w 1495167"/>
              <a:gd name="connsiteY4" fmla="*/ 171745 h 363274"/>
              <a:gd name="connsiteX5" fmla="*/ 0 w 1495167"/>
              <a:gd name="connsiteY5" fmla="*/ 171745 h 36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5167" h="363274">
                <a:moveTo>
                  <a:pt x="1495167" y="357096"/>
                </a:moveTo>
                <a:cubicBezTo>
                  <a:pt x="1388075" y="360185"/>
                  <a:pt x="1280984" y="363274"/>
                  <a:pt x="1161535" y="307669"/>
                </a:cubicBezTo>
                <a:cubicBezTo>
                  <a:pt x="1042086" y="252064"/>
                  <a:pt x="929882" y="46928"/>
                  <a:pt x="778475" y="23464"/>
                </a:cubicBezTo>
                <a:cubicBezTo>
                  <a:pt x="627068" y="0"/>
                  <a:pt x="382840" y="142169"/>
                  <a:pt x="253094" y="166882"/>
                </a:cubicBezTo>
                <a:lnTo>
                  <a:pt x="0" y="171745"/>
                </a:lnTo>
                <a:lnTo>
                  <a:pt x="0" y="171745"/>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74" name="Oval 273"/>
          <p:cNvSpPr/>
          <p:nvPr/>
        </p:nvSpPr>
        <p:spPr>
          <a:xfrm>
            <a:off x="3131840" y="1988840"/>
            <a:ext cx="288032" cy="21602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PT"/>
          </a:p>
        </p:txBody>
      </p:sp>
      <p:sp>
        <p:nvSpPr>
          <p:cNvPr id="296" name="Forma livre 295"/>
          <p:cNvSpPr/>
          <p:nvPr/>
        </p:nvSpPr>
        <p:spPr>
          <a:xfrm>
            <a:off x="3707904" y="1124744"/>
            <a:ext cx="322458" cy="817606"/>
          </a:xfrm>
          <a:custGeom>
            <a:avLst/>
            <a:gdLst>
              <a:gd name="connsiteX0" fmla="*/ 175054 w 175054"/>
              <a:gd name="connsiteY0" fmla="*/ 817606 h 817606"/>
              <a:gd name="connsiteX1" fmla="*/ 26773 w 175054"/>
              <a:gd name="connsiteY1" fmla="*/ 607541 h 817606"/>
              <a:gd name="connsiteX2" fmla="*/ 125627 w 175054"/>
              <a:gd name="connsiteY2" fmla="*/ 385119 h 817606"/>
              <a:gd name="connsiteX3" fmla="*/ 2059 w 175054"/>
              <a:gd name="connsiteY3" fmla="*/ 199768 h 817606"/>
              <a:gd name="connsiteX4" fmla="*/ 137984 w 175054"/>
              <a:gd name="connsiteY4" fmla="*/ 26773 h 817606"/>
              <a:gd name="connsiteX5" fmla="*/ 137984 w 175054"/>
              <a:gd name="connsiteY5" fmla="*/ 39130 h 81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054" h="817606">
                <a:moveTo>
                  <a:pt x="175054" y="817606"/>
                </a:moveTo>
                <a:cubicBezTo>
                  <a:pt x="105032" y="748614"/>
                  <a:pt x="35011" y="679622"/>
                  <a:pt x="26773" y="607541"/>
                </a:cubicBezTo>
                <a:cubicBezTo>
                  <a:pt x="18535" y="535460"/>
                  <a:pt x="129746" y="453081"/>
                  <a:pt x="125627" y="385119"/>
                </a:cubicBezTo>
                <a:cubicBezTo>
                  <a:pt x="121508" y="317157"/>
                  <a:pt x="0" y="259492"/>
                  <a:pt x="2059" y="199768"/>
                </a:cubicBezTo>
                <a:cubicBezTo>
                  <a:pt x="4118" y="140044"/>
                  <a:pt x="115330" y="53546"/>
                  <a:pt x="137984" y="26773"/>
                </a:cubicBezTo>
                <a:cubicBezTo>
                  <a:pt x="160638" y="0"/>
                  <a:pt x="149311" y="19565"/>
                  <a:pt x="137984" y="39130"/>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73" name="Oval 272"/>
          <p:cNvSpPr/>
          <p:nvPr/>
        </p:nvSpPr>
        <p:spPr>
          <a:xfrm>
            <a:off x="3851920" y="1916832"/>
            <a:ext cx="288032" cy="21602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pt-PT"/>
          </a:p>
        </p:txBody>
      </p:sp>
      <p:sp>
        <p:nvSpPr>
          <p:cNvPr id="295" name="Oval 294"/>
          <p:cNvSpPr/>
          <p:nvPr/>
        </p:nvSpPr>
        <p:spPr>
          <a:xfrm>
            <a:off x="3779912" y="1412776"/>
            <a:ext cx="288032" cy="21602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pt-PT"/>
          </a:p>
        </p:txBody>
      </p:sp>
      <p:sp>
        <p:nvSpPr>
          <p:cNvPr id="297" name="CaixaDeTexto 296"/>
          <p:cNvSpPr txBox="1"/>
          <p:nvPr/>
        </p:nvSpPr>
        <p:spPr>
          <a:xfrm>
            <a:off x="3707904" y="1700808"/>
            <a:ext cx="288032" cy="216024"/>
          </a:xfrm>
          <a:prstGeom prst="rect">
            <a:avLst/>
          </a:prstGeom>
          <a:noFill/>
        </p:spPr>
        <p:txBody>
          <a:bodyPr wrap="square" rtlCol="0">
            <a:spAutoFit/>
          </a:bodyPr>
          <a:lstStyle/>
          <a:p>
            <a:r>
              <a:rPr lang="pt-PT" sz="800" b="1" dirty="0" smtClean="0">
                <a:solidFill>
                  <a:schemeClr val="tx1">
                    <a:lumMod val="95000"/>
                    <a:lumOff val="5000"/>
                  </a:schemeClr>
                </a:solidFill>
                <a:latin typeface="Arial Black" pitchFamily="34" charset="0"/>
              </a:rPr>
              <a:t>3</a:t>
            </a:r>
            <a:endParaRPr lang="pt-PT" sz="800" b="1" dirty="0">
              <a:solidFill>
                <a:schemeClr val="tx1">
                  <a:lumMod val="95000"/>
                  <a:lumOff val="5000"/>
                </a:schemeClr>
              </a:solidFill>
              <a:latin typeface="Arial Black" pitchFamily="34" charset="0"/>
            </a:endParaRPr>
          </a:p>
        </p:txBody>
      </p:sp>
      <p:sp>
        <p:nvSpPr>
          <p:cNvPr id="298" name="Forma livre 297"/>
          <p:cNvSpPr/>
          <p:nvPr/>
        </p:nvSpPr>
        <p:spPr>
          <a:xfrm>
            <a:off x="3995936" y="764704"/>
            <a:ext cx="72008" cy="407055"/>
          </a:xfrm>
          <a:custGeom>
            <a:avLst/>
            <a:gdLst>
              <a:gd name="connsiteX0" fmla="*/ 61784 w 109151"/>
              <a:gd name="connsiteY0" fmla="*/ 432486 h 432486"/>
              <a:gd name="connsiteX1" fmla="*/ 98854 w 109151"/>
              <a:gd name="connsiteY1" fmla="*/ 172994 h 432486"/>
              <a:gd name="connsiteX2" fmla="*/ 0 w 109151"/>
              <a:gd name="connsiteY2" fmla="*/ 0 h 432486"/>
              <a:gd name="connsiteX3" fmla="*/ 0 w 109151"/>
              <a:gd name="connsiteY3" fmla="*/ 0 h 432486"/>
            </a:gdLst>
            <a:ahLst/>
            <a:cxnLst>
              <a:cxn ang="0">
                <a:pos x="connsiteX0" y="connsiteY0"/>
              </a:cxn>
              <a:cxn ang="0">
                <a:pos x="connsiteX1" y="connsiteY1"/>
              </a:cxn>
              <a:cxn ang="0">
                <a:pos x="connsiteX2" y="connsiteY2"/>
              </a:cxn>
              <a:cxn ang="0">
                <a:pos x="connsiteX3" y="connsiteY3"/>
              </a:cxn>
            </a:cxnLst>
            <a:rect l="l" t="t" r="r" b="b"/>
            <a:pathLst>
              <a:path w="109151" h="432486">
                <a:moveTo>
                  <a:pt x="61784" y="432486"/>
                </a:moveTo>
                <a:cubicBezTo>
                  <a:pt x="85467" y="338780"/>
                  <a:pt x="109151" y="245075"/>
                  <a:pt x="98854" y="172994"/>
                </a:cubicBezTo>
                <a:cubicBezTo>
                  <a:pt x="88557" y="100913"/>
                  <a:pt x="0" y="0"/>
                  <a:pt x="0" y="0"/>
                </a:cubicBezTo>
                <a:lnTo>
                  <a:pt x="0" y="0"/>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94" name="Oval 293"/>
          <p:cNvSpPr/>
          <p:nvPr/>
        </p:nvSpPr>
        <p:spPr>
          <a:xfrm>
            <a:off x="3779912" y="1052736"/>
            <a:ext cx="288032" cy="21602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PT"/>
          </a:p>
        </p:txBody>
      </p:sp>
      <p:sp>
        <p:nvSpPr>
          <p:cNvPr id="293" name="Oval 292"/>
          <p:cNvSpPr/>
          <p:nvPr/>
        </p:nvSpPr>
        <p:spPr>
          <a:xfrm>
            <a:off x="3779912" y="692696"/>
            <a:ext cx="288032" cy="21602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pt-PT"/>
          </a:p>
        </p:txBody>
      </p:sp>
      <p:sp>
        <p:nvSpPr>
          <p:cNvPr id="299" name="CaixaDeTexto 298"/>
          <p:cNvSpPr txBox="1"/>
          <p:nvPr/>
        </p:nvSpPr>
        <p:spPr>
          <a:xfrm>
            <a:off x="3923928" y="908720"/>
            <a:ext cx="288032" cy="215444"/>
          </a:xfrm>
          <a:prstGeom prst="rect">
            <a:avLst/>
          </a:prstGeom>
          <a:noFill/>
        </p:spPr>
        <p:txBody>
          <a:bodyPr wrap="square" rtlCol="0">
            <a:spAutoFit/>
          </a:bodyPr>
          <a:lstStyle/>
          <a:p>
            <a:r>
              <a:rPr lang="pt-PT" sz="800" b="1" dirty="0" smtClean="0">
                <a:solidFill>
                  <a:schemeClr val="tx1">
                    <a:lumMod val="95000"/>
                    <a:lumOff val="5000"/>
                  </a:schemeClr>
                </a:solidFill>
                <a:latin typeface="Arial Black" pitchFamily="34" charset="0"/>
              </a:rPr>
              <a:t>4</a:t>
            </a:r>
            <a:endParaRPr lang="pt-PT" sz="800" b="1" dirty="0">
              <a:solidFill>
                <a:schemeClr val="tx1">
                  <a:lumMod val="95000"/>
                  <a:lumOff val="5000"/>
                </a:schemeClr>
              </a:solidFill>
              <a:latin typeface="Arial Black" pitchFamily="34" charset="0"/>
            </a:endParaRPr>
          </a:p>
        </p:txBody>
      </p:sp>
      <p:sp>
        <p:nvSpPr>
          <p:cNvPr id="302" name="Forma livre 301"/>
          <p:cNvSpPr/>
          <p:nvPr/>
        </p:nvSpPr>
        <p:spPr>
          <a:xfrm>
            <a:off x="2699792" y="2348880"/>
            <a:ext cx="2088232" cy="145112"/>
          </a:xfrm>
          <a:custGeom>
            <a:avLst/>
            <a:gdLst>
              <a:gd name="connsiteX0" fmla="*/ 2100649 w 2100649"/>
              <a:gd name="connsiteY0" fmla="*/ 0 h 140043"/>
              <a:gd name="connsiteX1" fmla="*/ 1668162 w 2100649"/>
              <a:gd name="connsiteY1" fmla="*/ 74140 h 140043"/>
              <a:gd name="connsiteX2" fmla="*/ 1371600 w 2100649"/>
              <a:gd name="connsiteY2" fmla="*/ 12357 h 140043"/>
              <a:gd name="connsiteX3" fmla="*/ 741405 w 2100649"/>
              <a:gd name="connsiteY3" fmla="*/ 111211 h 140043"/>
              <a:gd name="connsiteX4" fmla="*/ 234778 w 2100649"/>
              <a:gd name="connsiteY4" fmla="*/ 135924 h 140043"/>
              <a:gd name="connsiteX5" fmla="*/ 37070 w 2100649"/>
              <a:gd name="connsiteY5" fmla="*/ 86497 h 140043"/>
              <a:gd name="connsiteX6" fmla="*/ 12357 w 2100649"/>
              <a:gd name="connsiteY6" fmla="*/ 98854 h 14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649" h="140043">
                <a:moveTo>
                  <a:pt x="2100649" y="0"/>
                </a:moveTo>
                <a:cubicBezTo>
                  <a:pt x="1945159" y="36040"/>
                  <a:pt x="1789670" y="72081"/>
                  <a:pt x="1668162" y="74140"/>
                </a:cubicBezTo>
                <a:cubicBezTo>
                  <a:pt x="1546654" y="76199"/>
                  <a:pt x="1526060" y="6178"/>
                  <a:pt x="1371600" y="12357"/>
                </a:cubicBezTo>
                <a:cubicBezTo>
                  <a:pt x="1217140" y="18536"/>
                  <a:pt x="930875" y="90617"/>
                  <a:pt x="741405" y="111211"/>
                </a:cubicBezTo>
                <a:cubicBezTo>
                  <a:pt x="551935" y="131805"/>
                  <a:pt x="352167" y="140043"/>
                  <a:pt x="234778" y="135924"/>
                </a:cubicBezTo>
                <a:cubicBezTo>
                  <a:pt x="117389" y="131805"/>
                  <a:pt x="74140" y="92675"/>
                  <a:pt x="37070" y="86497"/>
                </a:cubicBezTo>
                <a:cubicBezTo>
                  <a:pt x="0" y="80319"/>
                  <a:pt x="6178" y="89586"/>
                  <a:pt x="12357" y="98854"/>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72" name="Oval 271"/>
          <p:cNvSpPr/>
          <p:nvPr/>
        </p:nvSpPr>
        <p:spPr>
          <a:xfrm>
            <a:off x="4644008" y="2204864"/>
            <a:ext cx="288032" cy="21602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t-PT"/>
          </a:p>
        </p:txBody>
      </p:sp>
      <p:sp>
        <p:nvSpPr>
          <p:cNvPr id="307" name="CaixaDeTexto 306"/>
          <p:cNvSpPr txBox="1"/>
          <p:nvPr/>
        </p:nvSpPr>
        <p:spPr>
          <a:xfrm>
            <a:off x="3419872" y="2348880"/>
            <a:ext cx="288032" cy="216024"/>
          </a:xfrm>
          <a:prstGeom prst="rect">
            <a:avLst/>
          </a:prstGeom>
          <a:noFill/>
        </p:spPr>
        <p:txBody>
          <a:bodyPr wrap="square" rtlCol="0">
            <a:spAutoFit/>
          </a:bodyPr>
          <a:lstStyle/>
          <a:p>
            <a:r>
              <a:rPr lang="pt-PT" sz="800" b="1" dirty="0" smtClean="0">
                <a:solidFill>
                  <a:schemeClr val="tx1">
                    <a:lumMod val="95000"/>
                    <a:lumOff val="5000"/>
                  </a:schemeClr>
                </a:solidFill>
                <a:latin typeface="Arial Black" pitchFamily="34" charset="0"/>
              </a:rPr>
              <a:t>5</a:t>
            </a:r>
            <a:endParaRPr lang="pt-PT" sz="800" b="1" dirty="0">
              <a:solidFill>
                <a:schemeClr val="tx1">
                  <a:lumMod val="95000"/>
                  <a:lumOff val="5000"/>
                </a:schemeClr>
              </a:solidFill>
              <a:latin typeface="Arial Black" pitchFamily="34" charset="0"/>
            </a:endParaRPr>
          </a:p>
        </p:txBody>
      </p:sp>
      <p:sp>
        <p:nvSpPr>
          <p:cNvPr id="308" name="Forma livre 307"/>
          <p:cNvSpPr/>
          <p:nvPr/>
        </p:nvSpPr>
        <p:spPr>
          <a:xfrm>
            <a:off x="2267744" y="1988840"/>
            <a:ext cx="345990" cy="370703"/>
          </a:xfrm>
          <a:custGeom>
            <a:avLst/>
            <a:gdLst>
              <a:gd name="connsiteX0" fmla="*/ 345990 w 345990"/>
              <a:gd name="connsiteY0" fmla="*/ 370703 h 370703"/>
              <a:gd name="connsiteX1" fmla="*/ 160638 w 345990"/>
              <a:gd name="connsiteY1" fmla="*/ 259492 h 370703"/>
              <a:gd name="connsiteX2" fmla="*/ 74141 w 345990"/>
              <a:gd name="connsiteY2" fmla="*/ 185351 h 370703"/>
              <a:gd name="connsiteX3" fmla="*/ 0 w 345990"/>
              <a:gd name="connsiteY3" fmla="*/ 0 h 370703"/>
              <a:gd name="connsiteX4" fmla="*/ 0 w 345990"/>
              <a:gd name="connsiteY4" fmla="*/ 0 h 370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90" h="370703">
                <a:moveTo>
                  <a:pt x="345990" y="370703"/>
                </a:moveTo>
                <a:cubicBezTo>
                  <a:pt x="275968" y="330543"/>
                  <a:pt x="205946" y="290384"/>
                  <a:pt x="160638" y="259492"/>
                </a:cubicBezTo>
                <a:cubicBezTo>
                  <a:pt x="115330" y="228600"/>
                  <a:pt x="100914" y="228600"/>
                  <a:pt x="74141" y="185351"/>
                </a:cubicBezTo>
                <a:cubicBezTo>
                  <a:pt x="47368" y="142102"/>
                  <a:pt x="0" y="0"/>
                  <a:pt x="0" y="0"/>
                </a:cubicBezTo>
                <a:lnTo>
                  <a:pt x="0" y="0"/>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310" name="Forma livre 309"/>
          <p:cNvSpPr/>
          <p:nvPr/>
        </p:nvSpPr>
        <p:spPr>
          <a:xfrm>
            <a:off x="1763688" y="1340768"/>
            <a:ext cx="543697" cy="605481"/>
          </a:xfrm>
          <a:custGeom>
            <a:avLst/>
            <a:gdLst>
              <a:gd name="connsiteX0" fmla="*/ 543697 w 543697"/>
              <a:gd name="connsiteY0" fmla="*/ 605481 h 605481"/>
              <a:gd name="connsiteX1" fmla="*/ 444843 w 543697"/>
              <a:gd name="connsiteY1" fmla="*/ 444843 h 605481"/>
              <a:gd name="connsiteX2" fmla="*/ 358346 w 543697"/>
              <a:gd name="connsiteY2" fmla="*/ 370703 h 605481"/>
              <a:gd name="connsiteX3" fmla="*/ 222422 w 543697"/>
              <a:gd name="connsiteY3" fmla="*/ 271849 h 605481"/>
              <a:gd name="connsiteX4" fmla="*/ 111211 w 543697"/>
              <a:gd name="connsiteY4" fmla="*/ 185352 h 605481"/>
              <a:gd name="connsiteX5" fmla="*/ 24713 w 543697"/>
              <a:gd name="connsiteY5" fmla="*/ 98854 h 605481"/>
              <a:gd name="connsiteX6" fmla="*/ 0 w 543697"/>
              <a:gd name="connsiteY6" fmla="*/ 0 h 605481"/>
              <a:gd name="connsiteX7" fmla="*/ 0 w 543697"/>
              <a:gd name="connsiteY7" fmla="*/ 0 h 60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697" h="605481">
                <a:moveTo>
                  <a:pt x="543697" y="605481"/>
                </a:moveTo>
                <a:cubicBezTo>
                  <a:pt x="509716" y="544727"/>
                  <a:pt x="475735" y="483973"/>
                  <a:pt x="444843" y="444843"/>
                </a:cubicBezTo>
                <a:cubicBezTo>
                  <a:pt x="413951" y="405713"/>
                  <a:pt x="395416" y="399535"/>
                  <a:pt x="358346" y="370703"/>
                </a:cubicBezTo>
                <a:cubicBezTo>
                  <a:pt x="321276" y="341871"/>
                  <a:pt x="263611" y="302741"/>
                  <a:pt x="222422" y="271849"/>
                </a:cubicBezTo>
                <a:cubicBezTo>
                  <a:pt x="181233" y="240957"/>
                  <a:pt x="144162" y="214184"/>
                  <a:pt x="111211" y="185352"/>
                </a:cubicBezTo>
                <a:cubicBezTo>
                  <a:pt x="78260" y="156520"/>
                  <a:pt x="43248" y="129746"/>
                  <a:pt x="24713" y="98854"/>
                </a:cubicBezTo>
                <a:cubicBezTo>
                  <a:pt x="6178" y="67962"/>
                  <a:pt x="0" y="0"/>
                  <a:pt x="0" y="0"/>
                </a:cubicBezTo>
                <a:lnTo>
                  <a:pt x="0" y="0"/>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311" name="Oval 310"/>
          <p:cNvSpPr/>
          <p:nvPr/>
        </p:nvSpPr>
        <p:spPr>
          <a:xfrm>
            <a:off x="1619672" y="1196752"/>
            <a:ext cx="288032" cy="21602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pt-PT"/>
          </a:p>
        </p:txBody>
      </p:sp>
      <p:sp>
        <p:nvSpPr>
          <p:cNvPr id="312" name="CaixaDeTexto 311"/>
          <p:cNvSpPr txBox="1"/>
          <p:nvPr/>
        </p:nvSpPr>
        <p:spPr>
          <a:xfrm>
            <a:off x="1835696" y="1484784"/>
            <a:ext cx="288032" cy="216024"/>
          </a:xfrm>
          <a:prstGeom prst="rect">
            <a:avLst/>
          </a:prstGeom>
          <a:noFill/>
        </p:spPr>
        <p:txBody>
          <a:bodyPr wrap="square" rtlCol="0">
            <a:spAutoFit/>
          </a:bodyPr>
          <a:lstStyle/>
          <a:p>
            <a:r>
              <a:rPr lang="pt-PT" sz="800" b="1" dirty="0" smtClean="0">
                <a:solidFill>
                  <a:schemeClr val="tx1">
                    <a:lumMod val="95000"/>
                    <a:lumOff val="5000"/>
                  </a:schemeClr>
                </a:solidFill>
                <a:latin typeface="Arial Black" pitchFamily="34" charset="0"/>
              </a:rPr>
              <a:t>7</a:t>
            </a:r>
            <a:endParaRPr lang="pt-PT" sz="800" b="1" dirty="0">
              <a:solidFill>
                <a:schemeClr val="tx1">
                  <a:lumMod val="95000"/>
                  <a:lumOff val="5000"/>
                </a:schemeClr>
              </a:solidFill>
              <a:latin typeface="Arial Black" pitchFamily="34" charset="0"/>
            </a:endParaRPr>
          </a:p>
        </p:txBody>
      </p:sp>
      <p:sp>
        <p:nvSpPr>
          <p:cNvPr id="319" name="Forma livre 318"/>
          <p:cNvSpPr/>
          <p:nvPr/>
        </p:nvSpPr>
        <p:spPr>
          <a:xfrm>
            <a:off x="1907704" y="2492896"/>
            <a:ext cx="869091" cy="704335"/>
          </a:xfrm>
          <a:custGeom>
            <a:avLst/>
            <a:gdLst>
              <a:gd name="connsiteX0" fmla="*/ 840259 w 869091"/>
              <a:gd name="connsiteY0" fmla="*/ 0 h 704335"/>
              <a:gd name="connsiteX1" fmla="*/ 729048 w 869091"/>
              <a:gd name="connsiteY1" fmla="*/ 259492 h 704335"/>
              <a:gd name="connsiteX2" fmla="*/ 0 w 869091"/>
              <a:gd name="connsiteY2" fmla="*/ 704335 h 704335"/>
              <a:gd name="connsiteX3" fmla="*/ 0 w 869091"/>
              <a:gd name="connsiteY3" fmla="*/ 704335 h 704335"/>
            </a:gdLst>
            <a:ahLst/>
            <a:cxnLst>
              <a:cxn ang="0">
                <a:pos x="connsiteX0" y="connsiteY0"/>
              </a:cxn>
              <a:cxn ang="0">
                <a:pos x="connsiteX1" y="connsiteY1"/>
              </a:cxn>
              <a:cxn ang="0">
                <a:pos x="connsiteX2" y="connsiteY2"/>
              </a:cxn>
              <a:cxn ang="0">
                <a:pos x="connsiteX3" y="connsiteY3"/>
              </a:cxn>
            </a:cxnLst>
            <a:rect l="l" t="t" r="r" b="b"/>
            <a:pathLst>
              <a:path w="869091" h="704335">
                <a:moveTo>
                  <a:pt x="840259" y="0"/>
                </a:moveTo>
                <a:cubicBezTo>
                  <a:pt x="854675" y="71051"/>
                  <a:pt x="869091" y="142103"/>
                  <a:pt x="729048" y="259492"/>
                </a:cubicBezTo>
                <a:cubicBezTo>
                  <a:pt x="589005" y="376881"/>
                  <a:pt x="0" y="704335"/>
                  <a:pt x="0" y="704335"/>
                </a:cubicBezTo>
                <a:lnTo>
                  <a:pt x="0" y="704335"/>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321" name="CaixaDeTexto 320"/>
          <p:cNvSpPr txBox="1"/>
          <p:nvPr/>
        </p:nvSpPr>
        <p:spPr>
          <a:xfrm>
            <a:off x="2339752" y="2780928"/>
            <a:ext cx="288032" cy="216024"/>
          </a:xfrm>
          <a:prstGeom prst="rect">
            <a:avLst/>
          </a:prstGeom>
          <a:noFill/>
        </p:spPr>
        <p:txBody>
          <a:bodyPr wrap="square" rtlCol="0">
            <a:spAutoFit/>
          </a:bodyPr>
          <a:lstStyle/>
          <a:p>
            <a:r>
              <a:rPr lang="pt-PT" sz="800" b="1" dirty="0" smtClean="0">
                <a:solidFill>
                  <a:schemeClr val="tx1">
                    <a:lumMod val="95000"/>
                    <a:lumOff val="5000"/>
                  </a:schemeClr>
                </a:solidFill>
                <a:latin typeface="Arial Black" pitchFamily="34" charset="0"/>
              </a:rPr>
              <a:t>8</a:t>
            </a:r>
            <a:endParaRPr lang="pt-PT" sz="800" b="1" dirty="0">
              <a:solidFill>
                <a:schemeClr val="tx1">
                  <a:lumMod val="95000"/>
                  <a:lumOff val="5000"/>
                </a:schemeClr>
              </a:solidFill>
              <a:latin typeface="Arial Black" pitchFamily="34" charset="0"/>
            </a:endParaRPr>
          </a:p>
        </p:txBody>
      </p:sp>
      <p:sp>
        <p:nvSpPr>
          <p:cNvPr id="322" name="Oval 321"/>
          <p:cNvSpPr/>
          <p:nvPr/>
        </p:nvSpPr>
        <p:spPr>
          <a:xfrm>
            <a:off x="1763688" y="3068960"/>
            <a:ext cx="288032" cy="216024"/>
          </a:xfrm>
          <a:prstGeom prst="ellipse">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pt-PT"/>
          </a:p>
        </p:txBody>
      </p:sp>
      <p:sp>
        <p:nvSpPr>
          <p:cNvPr id="323" name="Forma livre 322"/>
          <p:cNvSpPr/>
          <p:nvPr/>
        </p:nvSpPr>
        <p:spPr>
          <a:xfrm>
            <a:off x="1835696" y="3284984"/>
            <a:ext cx="235376" cy="629975"/>
          </a:xfrm>
          <a:custGeom>
            <a:avLst/>
            <a:gdLst>
              <a:gd name="connsiteX0" fmla="*/ 37070 w 166816"/>
              <a:gd name="connsiteY0" fmla="*/ 0 h 605481"/>
              <a:gd name="connsiteX1" fmla="*/ 160638 w 166816"/>
              <a:gd name="connsiteY1" fmla="*/ 247135 h 605481"/>
              <a:gd name="connsiteX2" fmla="*/ 0 w 166816"/>
              <a:gd name="connsiteY2" fmla="*/ 605481 h 605481"/>
              <a:gd name="connsiteX3" fmla="*/ 0 w 166816"/>
              <a:gd name="connsiteY3" fmla="*/ 605481 h 605481"/>
            </a:gdLst>
            <a:ahLst/>
            <a:cxnLst>
              <a:cxn ang="0">
                <a:pos x="connsiteX0" y="connsiteY0"/>
              </a:cxn>
              <a:cxn ang="0">
                <a:pos x="connsiteX1" y="connsiteY1"/>
              </a:cxn>
              <a:cxn ang="0">
                <a:pos x="connsiteX2" y="connsiteY2"/>
              </a:cxn>
              <a:cxn ang="0">
                <a:pos x="connsiteX3" y="connsiteY3"/>
              </a:cxn>
            </a:cxnLst>
            <a:rect l="l" t="t" r="r" b="b"/>
            <a:pathLst>
              <a:path w="166816" h="605481">
                <a:moveTo>
                  <a:pt x="37070" y="0"/>
                </a:moveTo>
                <a:cubicBezTo>
                  <a:pt x="101943" y="73111"/>
                  <a:pt x="166816" y="146222"/>
                  <a:pt x="160638" y="247135"/>
                </a:cubicBezTo>
                <a:cubicBezTo>
                  <a:pt x="154460" y="348048"/>
                  <a:pt x="0" y="605481"/>
                  <a:pt x="0" y="605481"/>
                </a:cubicBezTo>
                <a:lnTo>
                  <a:pt x="0" y="605481"/>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324" name="Oval 323"/>
          <p:cNvSpPr/>
          <p:nvPr/>
        </p:nvSpPr>
        <p:spPr>
          <a:xfrm>
            <a:off x="1691680" y="3861048"/>
            <a:ext cx="288032" cy="2160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326" name="CaixaDeTexto 325"/>
          <p:cNvSpPr txBox="1"/>
          <p:nvPr/>
        </p:nvSpPr>
        <p:spPr>
          <a:xfrm>
            <a:off x="4283968" y="2204864"/>
            <a:ext cx="288032" cy="216024"/>
          </a:xfrm>
          <a:prstGeom prst="rect">
            <a:avLst/>
          </a:prstGeom>
          <a:noFill/>
        </p:spPr>
        <p:txBody>
          <a:bodyPr wrap="square" rtlCol="0">
            <a:spAutoFit/>
          </a:bodyPr>
          <a:lstStyle/>
          <a:p>
            <a:r>
              <a:rPr lang="pt-PT" sz="800" b="1" dirty="0" smtClean="0">
                <a:solidFill>
                  <a:schemeClr val="tx1">
                    <a:lumMod val="95000"/>
                    <a:lumOff val="5000"/>
                  </a:schemeClr>
                </a:solidFill>
                <a:latin typeface="Arial Black" pitchFamily="34" charset="0"/>
              </a:rPr>
              <a:t>2</a:t>
            </a:r>
            <a:endParaRPr lang="pt-PT" sz="800" b="1" dirty="0">
              <a:solidFill>
                <a:schemeClr val="tx1">
                  <a:lumMod val="95000"/>
                  <a:lumOff val="5000"/>
                </a:schemeClr>
              </a:solidFill>
              <a:latin typeface="Arial Black" pitchFamily="34" charset="0"/>
            </a:endParaRPr>
          </a:p>
        </p:txBody>
      </p:sp>
      <p:sp>
        <p:nvSpPr>
          <p:cNvPr id="290" name="CaixaDeTexto 289"/>
          <p:cNvSpPr txBox="1"/>
          <p:nvPr/>
        </p:nvSpPr>
        <p:spPr>
          <a:xfrm>
            <a:off x="1907704" y="3501008"/>
            <a:ext cx="432048" cy="215444"/>
          </a:xfrm>
          <a:prstGeom prst="rect">
            <a:avLst/>
          </a:prstGeom>
          <a:noFill/>
        </p:spPr>
        <p:txBody>
          <a:bodyPr wrap="square" rtlCol="0">
            <a:spAutoFit/>
          </a:bodyPr>
          <a:lstStyle/>
          <a:p>
            <a:r>
              <a:rPr lang="pt-PT" sz="800" b="1" dirty="0" smtClean="0">
                <a:solidFill>
                  <a:schemeClr val="tx1">
                    <a:lumMod val="95000"/>
                    <a:lumOff val="5000"/>
                  </a:schemeClr>
                </a:solidFill>
                <a:latin typeface="Arial Black" pitchFamily="34" charset="0"/>
              </a:rPr>
              <a:t>9</a:t>
            </a:r>
            <a:endParaRPr lang="pt-PT" sz="800" b="1" dirty="0">
              <a:solidFill>
                <a:schemeClr val="tx1">
                  <a:lumMod val="95000"/>
                  <a:lumOff val="5000"/>
                </a:schemeClr>
              </a:solidFill>
              <a:latin typeface="Arial Black" pitchFamily="34" charset="0"/>
            </a:endParaRPr>
          </a:p>
        </p:txBody>
      </p:sp>
      <p:sp>
        <p:nvSpPr>
          <p:cNvPr id="332" name="Rectângulo 331"/>
          <p:cNvSpPr/>
          <p:nvPr/>
        </p:nvSpPr>
        <p:spPr>
          <a:xfrm>
            <a:off x="7631832" y="404664"/>
            <a:ext cx="1512168" cy="21328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33" name="CaixaDeTexto 332"/>
          <p:cNvSpPr txBox="1"/>
          <p:nvPr/>
        </p:nvSpPr>
        <p:spPr>
          <a:xfrm>
            <a:off x="7956376" y="548680"/>
            <a:ext cx="852798" cy="307777"/>
          </a:xfrm>
          <a:prstGeom prst="rect">
            <a:avLst/>
          </a:prstGeom>
          <a:noFill/>
        </p:spPr>
        <p:txBody>
          <a:bodyPr wrap="square" rtlCol="0">
            <a:spAutoFit/>
          </a:bodyPr>
          <a:lstStyle/>
          <a:p>
            <a:r>
              <a:rPr lang="pt-PT" sz="1400" b="1" dirty="0" smtClean="0"/>
              <a:t>Legenda:</a:t>
            </a:r>
            <a:endParaRPr lang="pt-PT" sz="1400" b="1" dirty="0"/>
          </a:p>
        </p:txBody>
      </p:sp>
      <p:cxnSp>
        <p:nvCxnSpPr>
          <p:cNvPr id="335" name="Conexão recta 334"/>
          <p:cNvCxnSpPr/>
          <p:nvPr/>
        </p:nvCxnSpPr>
        <p:spPr>
          <a:xfrm>
            <a:off x="7740352" y="980728"/>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7" name="Conexão recta 336"/>
          <p:cNvCxnSpPr/>
          <p:nvPr/>
        </p:nvCxnSpPr>
        <p:spPr>
          <a:xfrm>
            <a:off x="7740352" y="1124744"/>
            <a:ext cx="43204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8" name="Conexão recta 337"/>
          <p:cNvCxnSpPr/>
          <p:nvPr/>
        </p:nvCxnSpPr>
        <p:spPr>
          <a:xfrm>
            <a:off x="7740352" y="1268760"/>
            <a:ext cx="43204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9" name="Conexão recta 338"/>
          <p:cNvCxnSpPr/>
          <p:nvPr/>
        </p:nvCxnSpPr>
        <p:spPr>
          <a:xfrm>
            <a:off x="7740352" y="1412776"/>
            <a:ext cx="432048" cy="0"/>
          </a:xfrm>
          <a:prstGeom prst="line">
            <a:avLst/>
          </a:prstGeom>
          <a:ln w="38100">
            <a:solidFill>
              <a:srgbClr val="66CCFF"/>
            </a:solidFill>
          </a:ln>
        </p:spPr>
        <p:style>
          <a:lnRef idx="1">
            <a:schemeClr val="accent1"/>
          </a:lnRef>
          <a:fillRef idx="0">
            <a:schemeClr val="accent1"/>
          </a:fillRef>
          <a:effectRef idx="0">
            <a:schemeClr val="accent1"/>
          </a:effectRef>
          <a:fontRef idx="minor">
            <a:schemeClr val="tx1"/>
          </a:fontRef>
        </p:style>
      </p:cxnSp>
      <p:sp>
        <p:nvSpPr>
          <p:cNvPr id="341" name="Oval 340"/>
          <p:cNvSpPr/>
          <p:nvPr/>
        </p:nvSpPr>
        <p:spPr bwMode="auto">
          <a:xfrm>
            <a:off x="7740352" y="1772816"/>
            <a:ext cx="192088" cy="125412"/>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T</a:t>
            </a:r>
            <a:endParaRPr lang="en-US" sz="1000" b="1" u="none" dirty="0">
              <a:latin typeface="+mn-lt"/>
            </a:endParaRPr>
          </a:p>
        </p:txBody>
      </p:sp>
      <p:sp>
        <p:nvSpPr>
          <p:cNvPr id="342" name="Oval 341"/>
          <p:cNvSpPr/>
          <p:nvPr/>
        </p:nvSpPr>
        <p:spPr bwMode="auto">
          <a:xfrm>
            <a:off x="7740352" y="1916832"/>
            <a:ext cx="238125" cy="125413"/>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r>
              <a:rPr lang="pt-PT" sz="1000" b="1" u="none" dirty="0">
                <a:latin typeface="+mn-lt"/>
              </a:rPr>
              <a:t>H</a:t>
            </a:r>
            <a:endParaRPr lang="en-US" sz="1000" b="1" u="none" dirty="0">
              <a:latin typeface="+mn-lt"/>
            </a:endParaRPr>
          </a:p>
        </p:txBody>
      </p:sp>
      <p:sp>
        <p:nvSpPr>
          <p:cNvPr id="343" name="Oval 342"/>
          <p:cNvSpPr/>
          <p:nvPr/>
        </p:nvSpPr>
        <p:spPr bwMode="auto">
          <a:xfrm>
            <a:off x="7775848" y="2088232"/>
            <a:ext cx="192088" cy="123825"/>
          </a:xfrm>
          <a:prstGeom prst="ellipse">
            <a:avLst/>
          </a:prstGeom>
          <a:noFill/>
          <a:ln w="12700" cap="flat" cmpd="sng" algn="ctr">
            <a:solidFill>
              <a:schemeClr val="tx1"/>
            </a:solidFill>
            <a:prstDash val="solid"/>
            <a:round/>
            <a:headEnd type="none" w="med" len="med"/>
            <a:tailEnd type="none" w="med" len="med"/>
          </a:ln>
          <a:effectLst/>
        </p:spPr>
        <p:txBody>
          <a:bodyPr wrap="none" anchor="ctr"/>
          <a:lstStyle/>
          <a:p>
            <a:pPr marL="93663" indent="-93663" algn="r" defTabSz="1039813">
              <a:spcBef>
                <a:spcPct val="0"/>
              </a:spcBef>
              <a:buFontTx/>
              <a:buNone/>
              <a:defRPr/>
            </a:pPr>
            <a:r>
              <a:rPr lang="pt-PT" sz="1000" b="1" u="none" dirty="0">
                <a:latin typeface="+mn-lt"/>
              </a:rPr>
              <a:t>E</a:t>
            </a:r>
            <a:endParaRPr lang="en-US" sz="1000" b="1" u="none" dirty="0">
              <a:latin typeface="+mn-lt"/>
            </a:endParaRPr>
          </a:p>
        </p:txBody>
      </p:sp>
      <p:sp>
        <p:nvSpPr>
          <p:cNvPr id="344" name="Rectângulo 343"/>
          <p:cNvSpPr/>
          <p:nvPr/>
        </p:nvSpPr>
        <p:spPr>
          <a:xfrm>
            <a:off x="8316416" y="908720"/>
            <a:ext cx="648072"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smtClean="0"/>
              <a:t>400 kV</a:t>
            </a:r>
            <a:endParaRPr lang="pt-PT" sz="1000" b="1" dirty="0"/>
          </a:p>
        </p:txBody>
      </p:sp>
      <p:sp>
        <p:nvSpPr>
          <p:cNvPr id="345" name="Rectângulo 344"/>
          <p:cNvSpPr/>
          <p:nvPr/>
        </p:nvSpPr>
        <p:spPr>
          <a:xfrm>
            <a:off x="8316416" y="1052736"/>
            <a:ext cx="648072"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smtClean="0"/>
              <a:t>220 kV</a:t>
            </a:r>
            <a:endParaRPr lang="pt-PT" sz="1000" b="1" dirty="0"/>
          </a:p>
        </p:txBody>
      </p:sp>
      <p:sp>
        <p:nvSpPr>
          <p:cNvPr id="346" name="Rectângulo 345"/>
          <p:cNvSpPr/>
          <p:nvPr/>
        </p:nvSpPr>
        <p:spPr>
          <a:xfrm>
            <a:off x="8316416" y="1196752"/>
            <a:ext cx="648072"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smtClean="0"/>
              <a:t>110 kV</a:t>
            </a:r>
            <a:endParaRPr lang="pt-PT" sz="1000" b="1" dirty="0"/>
          </a:p>
        </p:txBody>
      </p:sp>
      <p:sp>
        <p:nvSpPr>
          <p:cNvPr id="347" name="Rectângulo 346"/>
          <p:cNvSpPr/>
          <p:nvPr/>
        </p:nvSpPr>
        <p:spPr>
          <a:xfrm>
            <a:off x="8316416" y="1340768"/>
            <a:ext cx="648072"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smtClean="0"/>
              <a:t>60 kV</a:t>
            </a:r>
            <a:endParaRPr lang="pt-PT" sz="1000" b="1" dirty="0"/>
          </a:p>
        </p:txBody>
      </p:sp>
      <p:sp>
        <p:nvSpPr>
          <p:cNvPr id="351" name="Rectângulo 350"/>
          <p:cNvSpPr/>
          <p:nvPr/>
        </p:nvSpPr>
        <p:spPr>
          <a:xfrm>
            <a:off x="8172400" y="1916832"/>
            <a:ext cx="792088"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smtClean="0"/>
              <a:t>Hidráulica</a:t>
            </a:r>
            <a:endParaRPr lang="pt-PT" sz="1000" b="1" dirty="0"/>
          </a:p>
        </p:txBody>
      </p:sp>
      <p:sp>
        <p:nvSpPr>
          <p:cNvPr id="352" name="Rectângulo 351"/>
          <p:cNvSpPr/>
          <p:nvPr/>
        </p:nvSpPr>
        <p:spPr>
          <a:xfrm>
            <a:off x="8135888" y="2088232"/>
            <a:ext cx="648072"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smtClean="0"/>
              <a:t>Eólica</a:t>
            </a:r>
            <a:endParaRPr lang="pt-PT" sz="1000" b="1" dirty="0"/>
          </a:p>
        </p:txBody>
      </p:sp>
      <p:sp>
        <p:nvSpPr>
          <p:cNvPr id="353" name="Rectângulo 352"/>
          <p:cNvSpPr/>
          <p:nvPr/>
        </p:nvSpPr>
        <p:spPr>
          <a:xfrm>
            <a:off x="5796136" y="2348880"/>
            <a:ext cx="3347864" cy="3096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54" name="Rectângulo 353"/>
          <p:cNvSpPr/>
          <p:nvPr/>
        </p:nvSpPr>
        <p:spPr>
          <a:xfrm>
            <a:off x="5868144" y="2348880"/>
            <a:ext cx="3024336"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100" b="1" dirty="0" smtClean="0"/>
              <a:t>1. Capanda – Lucala – Viana: </a:t>
            </a:r>
            <a:r>
              <a:rPr lang="pt-PT" sz="800" b="1" dirty="0" smtClean="0"/>
              <a:t>400kV  –  280 km</a:t>
            </a:r>
            <a:endParaRPr lang="pt-PT" sz="800" b="1" dirty="0"/>
          </a:p>
        </p:txBody>
      </p:sp>
      <p:cxnSp>
        <p:nvCxnSpPr>
          <p:cNvPr id="355" name="Conexão recta 354"/>
          <p:cNvCxnSpPr/>
          <p:nvPr/>
        </p:nvCxnSpPr>
        <p:spPr>
          <a:xfrm>
            <a:off x="7668344" y="1628800"/>
            <a:ext cx="43204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6" name="Rectângulo 355"/>
          <p:cNvSpPr/>
          <p:nvPr/>
        </p:nvSpPr>
        <p:spPr>
          <a:xfrm>
            <a:off x="8135888" y="1556792"/>
            <a:ext cx="1008112"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smtClean="0"/>
              <a:t>Cabo OPGW</a:t>
            </a:r>
            <a:endParaRPr lang="pt-PT" sz="1000" b="1" dirty="0"/>
          </a:p>
        </p:txBody>
      </p:sp>
      <p:sp>
        <p:nvSpPr>
          <p:cNvPr id="358" name="Oval 357"/>
          <p:cNvSpPr/>
          <p:nvPr/>
        </p:nvSpPr>
        <p:spPr bwMode="auto">
          <a:xfrm flipH="1" flipV="1">
            <a:off x="5724128" y="3573016"/>
            <a:ext cx="45719" cy="7412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marL="93663" indent="-93663" algn="ctr" defTabSz="1039813">
              <a:spcBef>
                <a:spcPct val="0"/>
              </a:spcBef>
              <a:buFontTx/>
              <a:buNone/>
              <a:defRPr/>
            </a:pPr>
            <a:endParaRPr lang="en-US" sz="1000" u="none">
              <a:latin typeface="+mn-lt"/>
            </a:endParaRPr>
          </a:p>
        </p:txBody>
      </p:sp>
      <p:sp>
        <p:nvSpPr>
          <p:cNvPr id="359" name="Rectângulo 358"/>
          <p:cNvSpPr/>
          <p:nvPr/>
        </p:nvSpPr>
        <p:spPr>
          <a:xfrm>
            <a:off x="5868144" y="2780928"/>
            <a:ext cx="313184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100" b="1" dirty="0" smtClean="0"/>
              <a:t>2. Capanda – Lucala – N'Dalatandu : </a:t>
            </a:r>
            <a:r>
              <a:rPr lang="pt-PT" sz="800" b="1" dirty="0" smtClean="0"/>
              <a:t>220kV -    103 km</a:t>
            </a:r>
            <a:endParaRPr lang="pt-PT" sz="800" b="1" dirty="0"/>
          </a:p>
        </p:txBody>
      </p:sp>
      <p:sp>
        <p:nvSpPr>
          <p:cNvPr id="362" name="Forma livre 361"/>
          <p:cNvSpPr/>
          <p:nvPr/>
        </p:nvSpPr>
        <p:spPr>
          <a:xfrm>
            <a:off x="1547664" y="1628800"/>
            <a:ext cx="1037968" cy="827903"/>
          </a:xfrm>
          <a:custGeom>
            <a:avLst/>
            <a:gdLst>
              <a:gd name="connsiteX0" fmla="*/ 1037968 w 1037968"/>
              <a:gd name="connsiteY0" fmla="*/ 827903 h 827903"/>
              <a:gd name="connsiteX1" fmla="*/ 543697 w 1037968"/>
              <a:gd name="connsiteY1" fmla="*/ 457200 h 827903"/>
              <a:gd name="connsiteX2" fmla="*/ 654908 w 1037968"/>
              <a:gd name="connsiteY2" fmla="*/ 296562 h 827903"/>
              <a:gd name="connsiteX3" fmla="*/ 358346 w 1037968"/>
              <a:gd name="connsiteY3" fmla="*/ 234778 h 827903"/>
              <a:gd name="connsiteX4" fmla="*/ 98854 w 1037968"/>
              <a:gd name="connsiteY4" fmla="*/ 123567 h 827903"/>
              <a:gd name="connsiteX5" fmla="*/ 0 w 1037968"/>
              <a:gd name="connsiteY5" fmla="*/ 0 h 827903"/>
              <a:gd name="connsiteX6" fmla="*/ 0 w 1037968"/>
              <a:gd name="connsiteY6" fmla="*/ 0 h 827903"/>
              <a:gd name="connsiteX7" fmla="*/ 0 w 1037968"/>
              <a:gd name="connsiteY7" fmla="*/ 0 h 82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968" h="827903">
                <a:moveTo>
                  <a:pt x="1037968" y="827903"/>
                </a:moveTo>
                <a:cubicBezTo>
                  <a:pt x="822754" y="686830"/>
                  <a:pt x="607540" y="545757"/>
                  <a:pt x="543697" y="457200"/>
                </a:cubicBezTo>
                <a:cubicBezTo>
                  <a:pt x="479854" y="368643"/>
                  <a:pt x="685800" y="333632"/>
                  <a:pt x="654908" y="296562"/>
                </a:cubicBezTo>
                <a:cubicBezTo>
                  <a:pt x="624016" y="259492"/>
                  <a:pt x="451022" y="263611"/>
                  <a:pt x="358346" y="234778"/>
                </a:cubicBezTo>
                <a:cubicBezTo>
                  <a:pt x="265670" y="205945"/>
                  <a:pt x="158578" y="162697"/>
                  <a:pt x="98854" y="123567"/>
                </a:cubicBezTo>
                <a:cubicBezTo>
                  <a:pt x="39130" y="84437"/>
                  <a:pt x="0" y="0"/>
                  <a:pt x="0" y="0"/>
                </a:cubicBezTo>
                <a:lnTo>
                  <a:pt x="0" y="0"/>
                </a:lnTo>
                <a:lnTo>
                  <a:pt x="0" y="0"/>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75" name="Oval 274"/>
          <p:cNvSpPr/>
          <p:nvPr/>
        </p:nvSpPr>
        <p:spPr>
          <a:xfrm>
            <a:off x="2123728" y="1844824"/>
            <a:ext cx="288032" cy="21602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pt-PT"/>
          </a:p>
        </p:txBody>
      </p:sp>
      <p:sp>
        <p:nvSpPr>
          <p:cNvPr id="303" name="Oval 302"/>
          <p:cNvSpPr/>
          <p:nvPr/>
        </p:nvSpPr>
        <p:spPr>
          <a:xfrm>
            <a:off x="2555776" y="2348880"/>
            <a:ext cx="288032"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PT"/>
          </a:p>
        </p:txBody>
      </p:sp>
      <p:sp>
        <p:nvSpPr>
          <p:cNvPr id="361" name="Oval 360"/>
          <p:cNvSpPr/>
          <p:nvPr/>
        </p:nvSpPr>
        <p:spPr>
          <a:xfrm>
            <a:off x="1403648" y="1484784"/>
            <a:ext cx="288032" cy="216024"/>
          </a:xfrm>
          <a:prstGeom prst="ellipse">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pt-PT"/>
          </a:p>
        </p:txBody>
      </p:sp>
      <p:sp>
        <p:nvSpPr>
          <p:cNvPr id="363" name="CaixaDeTexto 362"/>
          <p:cNvSpPr txBox="1"/>
          <p:nvPr/>
        </p:nvSpPr>
        <p:spPr>
          <a:xfrm>
            <a:off x="4355976" y="1988840"/>
            <a:ext cx="288032" cy="215444"/>
          </a:xfrm>
          <a:prstGeom prst="rect">
            <a:avLst/>
          </a:prstGeom>
          <a:noFill/>
        </p:spPr>
        <p:txBody>
          <a:bodyPr wrap="square" rtlCol="0">
            <a:spAutoFit/>
          </a:bodyPr>
          <a:lstStyle/>
          <a:p>
            <a:r>
              <a:rPr lang="pt-PT" sz="800" b="1" dirty="0" smtClean="0">
                <a:solidFill>
                  <a:schemeClr val="tx1">
                    <a:lumMod val="95000"/>
                    <a:lumOff val="5000"/>
                  </a:schemeClr>
                </a:solidFill>
                <a:latin typeface="Arial Black" pitchFamily="34" charset="0"/>
              </a:rPr>
              <a:t>1</a:t>
            </a:r>
            <a:endParaRPr lang="pt-PT" sz="800" b="1" dirty="0">
              <a:solidFill>
                <a:schemeClr val="tx1">
                  <a:lumMod val="95000"/>
                  <a:lumOff val="5000"/>
                </a:schemeClr>
              </a:solidFill>
              <a:latin typeface="Arial Black" pitchFamily="34" charset="0"/>
            </a:endParaRPr>
          </a:p>
        </p:txBody>
      </p:sp>
      <p:sp>
        <p:nvSpPr>
          <p:cNvPr id="309" name="CaixaDeTexto 308"/>
          <p:cNvSpPr txBox="1"/>
          <p:nvPr/>
        </p:nvSpPr>
        <p:spPr>
          <a:xfrm>
            <a:off x="2339752" y="2276872"/>
            <a:ext cx="288032" cy="216024"/>
          </a:xfrm>
          <a:prstGeom prst="rect">
            <a:avLst/>
          </a:prstGeom>
          <a:noFill/>
        </p:spPr>
        <p:txBody>
          <a:bodyPr wrap="square" rtlCol="0">
            <a:spAutoFit/>
          </a:bodyPr>
          <a:lstStyle/>
          <a:p>
            <a:r>
              <a:rPr lang="pt-PT" sz="800" b="1" dirty="0" smtClean="0">
                <a:solidFill>
                  <a:schemeClr val="tx1">
                    <a:lumMod val="95000"/>
                    <a:lumOff val="5000"/>
                  </a:schemeClr>
                </a:solidFill>
                <a:latin typeface="Arial Black" pitchFamily="34" charset="0"/>
              </a:rPr>
              <a:t>6</a:t>
            </a:r>
            <a:endParaRPr lang="pt-PT" sz="800" b="1" dirty="0">
              <a:solidFill>
                <a:schemeClr val="tx1">
                  <a:lumMod val="95000"/>
                  <a:lumOff val="5000"/>
                </a:schemeClr>
              </a:solidFill>
              <a:latin typeface="Arial Black" pitchFamily="34" charset="0"/>
            </a:endParaRPr>
          </a:p>
        </p:txBody>
      </p:sp>
      <p:sp>
        <p:nvSpPr>
          <p:cNvPr id="364" name="Rectângulo 363"/>
          <p:cNvSpPr/>
          <p:nvPr/>
        </p:nvSpPr>
        <p:spPr>
          <a:xfrm>
            <a:off x="5868144" y="3068960"/>
            <a:ext cx="3275856"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100" b="1" dirty="0" smtClean="0"/>
              <a:t>3.                    Lucala – Pambos – Uige: </a:t>
            </a:r>
            <a:r>
              <a:rPr lang="pt-PT" sz="800" b="1" dirty="0" smtClean="0"/>
              <a:t>220kV -   211 km</a:t>
            </a:r>
            <a:endParaRPr lang="pt-PT" sz="800" b="1" dirty="0"/>
          </a:p>
        </p:txBody>
      </p:sp>
      <p:sp>
        <p:nvSpPr>
          <p:cNvPr id="365" name="Rectângulo 364"/>
          <p:cNvSpPr/>
          <p:nvPr/>
        </p:nvSpPr>
        <p:spPr>
          <a:xfrm>
            <a:off x="5868144" y="3356992"/>
            <a:ext cx="3275856"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100" b="1" dirty="0" smtClean="0"/>
              <a:t>4.                    Uige – Maquela do Zombo : </a:t>
            </a:r>
            <a:r>
              <a:rPr lang="pt-PT" sz="800" b="1" dirty="0" smtClean="0"/>
              <a:t>220kV – 200 km</a:t>
            </a:r>
            <a:endParaRPr lang="pt-PT" sz="800" b="1" dirty="0"/>
          </a:p>
        </p:txBody>
      </p:sp>
      <p:sp>
        <p:nvSpPr>
          <p:cNvPr id="366" name="Rectângulo 365"/>
          <p:cNvSpPr/>
          <p:nvPr/>
        </p:nvSpPr>
        <p:spPr>
          <a:xfrm>
            <a:off x="5868144" y="3645024"/>
            <a:ext cx="2555776"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100" b="1" dirty="0" smtClean="0"/>
              <a:t>5. Capanda – Cambambe : </a:t>
            </a:r>
            <a:r>
              <a:rPr lang="pt-PT" sz="800" b="1" dirty="0" smtClean="0"/>
              <a:t>220kV -  120 km</a:t>
            </a:r>
            <a:endParaRPr lang="pt-PT" sz="800" b="1" dirty="0"/>
          </a:p>
        </p:txBody>
      </p:sp>
      <p:sp>
        <p:nvSpPr>
          <p:cNvPr id="367" name="Rectângulo 366"/>
          <p:cNvSpPr/>
          <p:nvPr/>
        </p:nvSpPr>
        <p:spPr>
          <a:xfrm>
            <a:off x="5868144" y="3933056"/>
            <a:ext cx="3275856"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100" b="1" dirty="0" smtClean="0"/>
              <a:t>6. Cambambe –  Viana – Kazenga III : </a:t>
            </a:r>
            <a:r>
              <a:rPr lang="pt-PT" sz="800" b="1" dirty="0" smtClean="0"/>
              <a:t>220kV -  176 km</a:t>
            </a:r>
            <a:endParaRPr lang="pt-PT" sz="800" b="1" dirty="0"/>
          </a:p>
        </p:txBody>
      </p:sp>
      <p:sp>
        <p:nvSpPr>
          <p:cNvPr id="369" name="Rectângulo 368"/>
          <p:cNvSpPr/>
          <p:nvPr/>
        </p:nvSpPr>
        <p:spPr>
          <a:xfrm>
            <a:off x="6156176" y="2348880"/>
            <a:ext cx="2483768"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100" b="1" dirty="0" smtClean="0"/>
              <a:t>                 Cabo OPGW Instalados</a:t>
            </a:r>
            <a:endParaRPr lang="pt-PT" sz="800" b="1" dirty="0"/>
          </a:p>
        </p:txBody>
      </p:sp>
      <p:sp>
        <p:nvSpPr>
          <p:cNvPr id="370" name="Rectângulo 369"/>
          <p:cNvSpPr/>
          <p:nvPr/>
        </p:nvSpPr>
        <p:spPr>
          <a:xfrm>
            <a:off x="5868144" y="4221088"/>
            <a:ext cx="30963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100" b="1" dirty="0" smtClean="0"/>
              <a:t>7.                            Viana – Cacuacu     : </a:t>
            </a:r>
            <a:r>
              <a:rPr lang="pt-PT" sz="800" b="1" dirty="0" smtClean="0"/>
              <a:t>220kV – 14, 4 km</a:t>
            </a:r>
            <a:endParaRPr lang="pt-PT" sz="800" b="1" dirty="0"/>
          </a:p>
        </p:txBody>
      </p:sp>
      <p:sp>
        <p:nvSpPr>
          <p:cNvPr id="371" name="Rectângulo 370"/>
          <p:cNvSpPr/>
          <p:nvPr/>
        </p:nvSpPr>
        <p:spPr>
          <a:xfrm>
            <a:off x="5868144" y="4509120"/>
            <a:ext cx="26277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100" b="1" dirty="0" smtClean="0"/>
              <a:t>8. Cambambe – Gabela  : </a:t>
            </a:r>
            <a:r>
              <a:rPr lang="pt-PT" sz="800" b="1" dirty="0" smtClean="0"/>
              <a:t>220kV  -   130 km</a:t>
            </a:r>
            <a:endParaRPr lang="pt-PT" sz="800" b="1" dirty="0"/>
          </a:p>
        </p:txBody>
      </p:sp>
      <p:sp>
        <p:nvSpPr>
          <p:cNvPr id="372" name="Rectângulo 371"/>
          <p:cNvSpPr/>
          <p:nvPr/>
        </p:nvSpPr>
        <p:spPr>
          <a:xfrm>
            <a:off x="5868144" y="4797152"/>
            <a:ext cx="3024336"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100" b="1" dirty="0" smtClean="0"/>
              <a:t>9.                          Gabela – Quivela  : </a:t>
            </a:r>
            <a:r>
              <a:rPr lang="pt-PT" sz="800" b="1" dirty="0" smtClean="0"/>
              <a:t>220kV -  240 km</a:t>
            </a:r>
            <a:endParaRPr lang="pt-PT" sz="800" b="1" dirty="0"/>
          </a:p>
        </p:txBody>
      </p:sp>
      <p:sp>
        <p:nvSpPr>
          <p:cNvPr id="320" name="Rectângulo 319"/>
          <p:cNvSpPr/>
          <p:nvPr/>
        </p:nvSpPr>
        <p:spPr>
          <a:xfrm>
            <a:off x="8100392" y="1772816"/>
            <a:ext cx="792088"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smtClean="0"/>
              <a:t>Térmica</a:t>
            </a:r>
            <a:endParaRPr lang="pt-PT" sz="1000" b="1" dirty="0"/>
          </a:p>
        </p:txBody>
      </p:sp>
      <p:sp>
        <p:nvSpPr>
          <p:cNvPr id="325" name="CaixaDeTexto 324"/>
          <p:cNvSpPr txBox="1"/>
          <p:nvPr/>
        </p:nvSpPr>
        <p:spPr>
          <a:xfrm>
            <a:off x="0" y="0"/>
            <a:ext cx="9144000"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TECNOLOGIA OPGW NO SECTOR ELÉCTRICO DE ANGOLA</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30" name="Rectângulo 329"/>
          <p:cNvSpPr/>
          <p:nvPr/>
        </p:nvSpPr>
        <p:spPr>
          <a:xfrm>
            <a:off x="0" y="-171400"/>
            <a:ext cx="9144000" cy="171400"/>
          </a:xfrm>
          <a:prstGeom prst="rect">
            <a:avLst/>
          </a:prstGeom>
          <a:ln>
            <a:noFill/>
          </a:ln>
        </p:spPr>
        <p:style>
          <a:lnRef idx="2">
            <a:schemeClr val="dk1">
              <a:shade val="50000"/>
            </a:schemeClr>
          </a:lnRef>
          <a:fillRef idx="1003">
            <a:schemeClr val="dk1"/>
          </a:fillRef>
          <a:effectRef idx="0">
            <a:schemeClr val="dk1"/>
          </a:effectRef>
          <a:fontRef idx="minor">
            <a:schemeClr val="lt1"/>
          </a:fontRef>
        </p:style>
        <p:txBody>
          <a:bodyPr rtlCol="0" anchor="ctr"/>
          <a:lstStyle/>
          <a:p>
            <a:pPr algn="ctr"/>
            <a:endParaRPr lang="pt-PT"/>
          </a:p>
        </p:txBody>
      </p:sp>
      <p:sp>
        <p:nvSpPr>
          <p:cNvPr id="331" name="Rectângulo 330"/>
          <p:cNvSpPr/>
          <p:nvPr/>
        </p:nvSpPr>
        <p:spPr>
          <a:xfrm>
            <a:off x="0" y="476672"/>
            <a:ext cx="2247731" cy="369332"/>
          </a:xfrm>
          <a:prstGeom prst="rect">
            <a:avLst/>
          </a:prstGeom>
        </p:spPr>
        <p:style>
          <a:lnRef idx="0">
            <a:scrgbClr r="0" g="0" b="0"/>
          </a:lnRef>
          <a:fillRef idx="1003">
            <a:schemeClr val="dk1"/>
          </a:fillRef>
          <a:effectRef idx="0">
            <a:scrgbClr r="0" g="0" b="0"/>
          </a:effectRef>
          <a:fontRef idx="major"/>
        </p:style>
        <p:txBody>
          <a:bodyPr wrap="none">
            <a:spAutoFit/>
          </a:bodyPr>
          <a:lstStyle/>
          <a:p>
            <a:pPr algn="just"/>
            <a:r>
              <a:rPr lang="pt-P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Cabo OPGW Instalado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7092280" y="692696"/>
            <a:ext cx="1296144" cy="792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5" name="Picture 3"/>
          <p:cNvPicPr>
            <a:picLocks noChangeAspect="1" noChangeArrowheads="1"/>
          </p:cNvPicPr>
          <p:nvPr/>
        </p:nvPicPr>
        <p:blipFill>
          <a:blip r:embed="rId2" cstate="print"/>
          <a:srcRect/>
          <a:stretch>
            <a:fillRect/>
          </a:stretch>
        </p:blipFill>
        <p:spPr bwMode="auto">
          <a:xfrm>
            <a:off x="6012160" y="4149080"/>
            <a:ext cx="806490" cy="504056"/>
          </a:xfrm>
          <a:prstGeom prst="rect">
            <a:avLst/>
          </a:prstGeom>
          <a:noFill/>
          <a:ln w="9525">
            <a:noFill/>
            <a:miter lim="800000"/>
            <a:headEnd/>
            <a:tailEnd/>
          </a:ln>
        </p:spPr>
      </p:pic>
      <p:pic>
        <p:nvPicPr>
          <p:cNvPr id="6" name="Picture 3"/>
          <p:cNvPicPr>
            <a:picLocks noChangeAspect="1" noChangeArrowheads="1"/>
          </p:cNvPicPr>
          <p:nvPr/>
        </p:nvPicPr>
        <p:blipFill>
          <a:blip r:embed="rId2" cstate="print"/>
          <a:srcRect/>
          <a:stretch>
            <a:fillRect/>
          </a:stretch>
        </p:blipFill>
        <p:spPr bwMode="auto">
          <a:xfrm>
            <a:off x="6084168" y="3068960"/>
            <a:ext cx="806490" cy="504056"/>
          </a:xfrm>
          <a:prstGeom prst="rect">
            <a:avLst/>
          </a:prstGeom>
          <a:noFill/>
          <a:ln w="9525">
            <a:noFill/>
            <a:miter lim="800000"/>
            <a:headEnd/>
            <a:tailEnd/>
          </a:ln>
        </p:spPr>
      </p:pic>
      <p:pic>
        <p:nvPicPr>
          <p:cNvPr id="7" name="Picture 3"/>
          <p:cNvPicPr>
            <a:picLocks noChangeAspect="1" noChangeArrowheads="1"/>
          </p:cNvPicPr>
          <p:nvPr/>
        </p:nvPicPr>
        <p:blipFill>
          <a:blip r:embed="rId2" cstate="print"/>
          <a:srcRect/>
          <a:stretch>
            <a:fillRect/>
          </a:stretch>
        </p:blipFill>
        <p:spPr bwMode="auto">
          <a:xfrm>
            <a:off x="6156176" y="2204864"/>
            <a:ext cx="806490" cy="504056"/>
          </a:xfrm>
          <a:prstGeom prst="rect">
            <a:avLst/>
          </a:prstGeom>
          <a:noFill/>
          <a:ln w="9525">
            <a:noFill/>
            <a:miter lim="800000"/>
            <a:headEnd/>
            <a:tailEnd/>
          </a:ln>
        </p:spPr>
      </p:pic>
      <p:pic>
        <p:nvPicPr>
          <p:cNvPr id="8" name="Picture 3"/>
          <p:cNvPicPr>
            <a:picLocks noChangeAspect="1" noChangeArrowheads="1"/>
          </p:cNvPicPr>
          <p:nvPr/>
        </p:nvPicPr>
        <p:blipFill>
          <a:blip r:embed="rId2" cstate="print"/>
          <a:srcRect/>
          <a:stretch>
            <a:fillRect/>
          </a:stretch>
        </p:blipFill>
        <p:spPr bwMode="auto">
          <a:xfrm>
            <a:off x="7884368" y="1556792"/>
            <a:ext cx="792088" cy="495055"/>
          </a:xfrm>
          <a:prstGeom prst="rect">
            <a:avLst/>
          </a:prstGeom>
          <a:noFill/>
          <a:ln w="9525">
            <a:noFill/>
            <a:miter lim="800000"/>
            <a:headEnd/>
            <a:tailEnd/>
          </a:ln>
        </p:spPr>
      </p:pic>
      <p:pic>
        <p:nvPicPr>
          <p:cNvPr id="9" name="Picture 3"/>
          <p:cNvPicPr>
            <a:picLocks noChangeAspect="1" noChangeArrowheads="1"/>
          </p:cNvPicPr>
          <p:nvPr/>
        </p:nvPicPr>
        <p:blipFill>
          <a:blip r:embed="rId2" cstate="print"/>
          <a:srcRect/>
          <a:stretch>
            <a:fillRect/>
          </a:stretch>
        </p:blipFill>
        <p:spPr bwMode="auto">
          <a:xfrm>
            <a:off x="6156176" y="1484784"/>
            <a:ext cx="806490" cy="432048"/>
          </a:xfrm>
          <a:prstGeom prst="rect">
            <a:avLst/>
          </a:prstGeom>
          <a:noFill/>
          <a:ln w="9525">
            <a:noFill/>
            <a:miter lim="800000"/>
            <a:headEnd/>
            <a:tailEnd/>
          </a:ln>
        </p:spPr>
      </p:pic>
      <p:pic>
        <p:nvPicPr>
          <p:cNvPr id="10" name="Picture 3"/>
          <p:cNvPicPr>
            <a:picLocks noChangeAspect="1" noChangeArrowheads="1"/>
          </p:cNvPicPr>
          <p:nvPr/>
        </p:nvPicPr>
        <p:blipFill>
          <a:blip r:embed="rId2" cstate="print"/>
          <a:srcRect/>
          <a:stretch>
            <a:fillRect/>
          </a:stretch>
        </p:blipFill>
        <p:spPr bwMode="auto">
          <a:xfrm>
            <a:off x="3347864" y="836712"/>
            <a:ext cx="806490" cy="504056"/>
          </a:xfrm>
          <a:prstGeom prst="rect">
            <a:avLst/>
          </a:prstGeom>
          <a:noFill/>
          <a:ln w="9525">
            <a:noFill/>
            <a:miter lim="800000"/>
            <a:headEnd/>
            <a:tailEnd/>
          </a:ln>
        </p:spPr>
      </p:pic>
      <p:pic>
        <p:nvPicPr>
          <p:cNvPr id="11" name="Picture 3"/>
          <p:cNvPicPr>
            <a:picLocks noChangeAspect="1" noChangeArrowheads="1"/>
          </p:cNvPicPr>
          <p:nvPr/>
        </p:nvPicPr>
        <p:blipFill>
          <a:blip r:embed="rId2" cstate="print"/>
          <a:srcRect/>
          <a:stretch>
            <a:fillRect/>
          </a:stretch>
        </p:blipFill>
        <p:spPr bwMode="auto">
          <a:xfrm>
            <a:off x="4355976" y="1556792"/>
            <a:ext cx="806490" cy="504056"/>
          </a:xfrm>
          <a:prstGeom prst="rect">
            <a:avLst/>
          </a:prstGeom>
          <a:noFill/>
          <a:ln w="9525">
            <a:noFill/>
            <a:miter lim="800000"/>
            <a:headEnd/>
            <a:tailEnd/>
          </a:ln>
        </p:spPr>
      </p:pic>
      <p:pic>
        <p:nvPicPr>
          <p:cNvPr id="12" name="Picture 3"/>
          <p:cNvPicPr>
            <a:picLocks noChangeAspect="1" noChangeArrowheads="1"/>
          </p:cNvPicPr>
          <p:nvPr/>
        </p:nvPicPr>
        <p:blipFill>
          <a:blip r:embed="rId2" cstate="print"/>
          <a:srcRect/>
          <a:stretch>
            <a:fillRect/>
          </a:stretch>
        </p:blipFill>
        <p:spPr bwMode="auto">
          <a:xfrm>
            <a:off x="4283968" y="4149080"/>
            <a:ext cx="806490" cy="504056"/>
          </a:xfrm>
          <a:prstGeom prst="rect">
            <a:avLst/>
          </a:prstGeom>
          <a:noFill/>
          <a:ln w="9525">
            <a:noFill/>
            <a:miter lim="800000"/>
            <a:headEnd/>
            <a:tailEnd/>
          </a:ln>
        </p:spPr>
      </p:pic>
      <p:pic>
        <p:nvPicPr>
          <p:cNvPr id="13" name="Picture 3"/>
          <p:cNvPicPr>
            <a:picLocks noChangeAspect="1" noChangeArrowheads="1"/>
          </p:cNvPicPr>
          <p:nvPr/>
        </p:nvPicPr>
        <p:blipFill>
          <a:blip r:embed="rId2" cstate="print"/>
          <a:srcRect/>
          <a:stretch>
            <a:fillRect/>
          </a:stretch>
        </p:blipFill>
        <p:spPr bwMode="auto">
          <a:xfrm>
            <a:off x="323528" y="2420888"/>
            <a:ext cx="806490" cy="504056"/>
          </a:xfrm>
          <a:prstGeom prst="rect">
            <a:avLst/>
          </a:prstGeom>
          <a:noFill/>
          <a:ln w="9525">
            <a:noFill/>
            <a:miter lim="800000"/>
            <a:headEnd/>
            <a:tailEnd/>
          </a:ln>
        </p:spPr>
      </p:pic>
      <p:pic>
        <p:nvPicPr>
          <p:cNvPr id="14" name="Picture 3"/>
          <p:cNvPicPr>
            <a:picLocks noChangeAspect="1" noChangeArrowheads="1"/>
          </p:cNvPicPr>
          <p:nvPr/>
        </p:nvPicPr>
        <p:blipFill>
          <a:blip r:embed="rId2" cstate="print"/>
          <a:srcRect/>
          <a:stretch>
            <a:fillRect/>
          </a:stretch>
        </p:blipFill>
        <p:spPr bwMode="auto">
          <a:xfrm>
            <a:off x="1691680" y="1556792"/>
            <a:ext cx="806490" cy="504056"/>
          </a:xfrm>
          <a:prstGeom prst="rect">
            <a:avLst/>
          </a:prstGeom>
          <a:noFill/>
          <a:ln w="9525">
            <a:noFill/>
            <a:miter lim="800000"/>
            <a:headEnd/>
            <a:tailEnd/>
          </a:ln>
        </p:spPr>
      </p:pic>
      <p:pic>
        <p:nvPicPr>
          <p:cNvPr id="15" name="Picture 3"/>
          <p:cNvPicPr>
            <a:picLocks noChangeAspect="1" noChangeArrowheads="1"/>
          </p:cNvPicPr>
          <p:nvPr/>
        </p:nvPicPr>
        <p:blipFill>
          <a:blip r:embed="rId2" cstate="print"/>
          <a:srcRect/>
          <a:stretch>
            <a:fillRect/>
          </a:stretch>
        </p:blipFill>
        <p:spPr bwMode="auto">
          <a:xfrm>
            <a:off x="3203848" y="2564904"/>
            <a:ext cx="806490" cy="504056"/>
          </a:xfrm>
          <a:prstGeom prst="rect">
            <a:avLst/>
          </a:prstGeom>
          <a:noFill/>
          <a:ln w="9525">
            <a:noFill/>
            <a:miter lim="800000"/>
            <a:headEnd/>
            <a:tailEnd/>
          </a:ln>
        </p:spPr>
      </p:pic>
      <p:pic>
        <p:nvPicPr>
          <p:cNvPr id="16" name="Picture 3"/>
          <p:cNvPicPr>
            <a:picLocks noChangeAspect="1" noChangeArrowheads="1"/>
          </p:cNvPicPr>
          <p:nvPr/>
        </p:nvPicPr>
        <p:blipFill>
          <a:blip r:embed="rId2" cstate="print"/>
          <a:srcRect/>
          <a:stretch>
            <a:fillRect/>
          </a:stretch>
        </p:blipFill>
        <p:spPr bwMode="auto">
          <a:xfrm>
            <a:off x="1619672" y="3429000"/>
            <a:ext cx="806490" cy="504056"/>
          </a:xfrm>
          <a:prstGeom prst="rect">
            <a:avLst/>
          </a:prstGeom>
          <a:noFill/>
          <a:ln w="9525">
            <a:noFill/>
            <a:miter lim="800000"/>
            <a:headEnd/>
            <a:tailEnd/>
          </a:ln>
        </p:spPr>
      </p:pic>
      <p:sp>
        <p:nvSpPr>
          <p:cNvPr id="17" name="Oval 16"/>
          <p:cNvSpPr/>
          <p:nvPr/>
        </p:nvSpPr>
        <p:spPr>
          <a:xfrm>
            <a:off x="3491880" y="908720"/>
            <a:ext cx="288032" cy="21602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PT"/>
          </a:p>
        </p:txBody>
      </p:sp>
      <p:sp>
        <p:nvSpPr>
          <p:cNvPr id="18" name="Oval 17"/>
          <p:cNvSpPr/>
          <p:nvPr/>
        </p:nvSpPr>
        <p:spPr>
          <a:xfrm>
            <a:off x="1835696" y="3501008"/>
            <a:ext cx="288032"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PT"/>
          </a:p>
        </p:txBody>
      </p:sp>
      <p:sp>
        <p:nvSpPr>
          <p:cNvPr id="19" name="Oval 18"/>
          <p:cNvSpPr/>
          <p:nvPr/>
        </p:nvSpPr>
        <p:spPr>
          <a:xfrm>
            <a:off x="6300192" y="3140968"/>
            <a:ext cx="288032" cy="21602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pt-PT"/>
          </a:p>
        </p:txBody>
      </p:sp>
      <p:sp>
        <p:nvSpPr>
          <p:cNvPr id="20" name="Oval 19"/>
          <p:cNvSpPr/>
          <p:nvPr/>
        </p:nvSpPr>
        <p:spPr>
          <a:xfrm>
            <a:off x="6372200" y="2276872"/>
            <a:ext cx="288032" cy="216024"/>
          </a:xfrm>
          <a:prstGeom prst="ellipse">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pt-PT"/>
          </a:p>
        </p:txBody>
      </p:sp>
      <p:sp>
        <p:nvSpPr>
          <p:cNvPr id="21" name="Oval 20"/>
          <p:cNvSpPr/>
          <p:nvPr/>
        </p:nvSpPr>
        <p:spPr>
          <a:xfrm>
            <a:off x="4572000" y="1556792"/>
            <a:ext cx="288032" cy="21602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pt-PT"/>
          </a:p>
        </p:txBody>
      </p:sp>
      <p:sp>
        <p:nvSpPr>
          <p:cNvPr id="22" name="Oval 21"/>
          <p:cNvSpPr/>
          <p:nvPr/>
        </p:nvSpPr>
        <p:spPr>
          <a:xfrm>
            <a:off x="6444208" y="1556792"/>
            <a:ext cx="288032" cy="21602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PT"/>
          </a:p>
        </p:txBody>
      </p:sp>
      <p:sp>
        <p:nvSpPr>
          <p:cNvPr id="23" name="Oval 22"/>
          <p:cNvSpPr/>
          <p:nvPr/>
        </p:nvSpPr>
        <p:spPr>
          <a:xfrm>
            <a:off x="8172400" y="1556792"/>
            <a:ext cx="288032" cy="21602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pt-PT"/>
          </a:p>
        </p:txBody>
      </p:sp>
      <p:sp>
        <p:nvSpPr>
          <p:cNvPr id="24" name="Oval 23"/>
          <p:cNvSpPr/>
          <p:nvPr/>
        </p:nvSpPr>
        <p:spPr>
          <a:xfrm>
            <a:off x="4499992" y="4149080"/>
            <a:ext cx="288032" cy="216024"/>
          </a:xfrm>
          <a:prstGeom prst="ellipse">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pt-PT"/>
          </a:p>
        </p:txBody>
      </p:sp>
      <p:sp>
        <p:nvSpPr>
          <p:cNvPr id="25" name="Oval 24"/>
          <p:cNvSpPr/>
          <p:nvPr/>
        </p:nvSpPr>
        <p:spPr>
          <a:xfrm>
            <a:off x="6300192" y="4149080"/>
            <a:ext cx="288032" cy="2160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27" name="Rectângulo 26"/>
          <p:cNvSpPr/>
          <p:nvPr/>
        </p:nvSpPr>
        <p:spPr>
          <a:xfrm>
            <a:off x="971600" y="548680"/>
            <a:ext cx="2689711" cy="276999"/>
          </a:xfrm>
          <a:prstGeom prst="rect">
            <a:avLst/>
          </a:prstGeom>
        </p:spPr>
        <p:style>
          <a:lnRef idx="0">
            <a:scrgbClr r="0" g="0" b="0"/>
          </a:lnRef>
          <a:fillRef idx="1003">
            <a:schemeClr val="dk1"/>
          </a:fillRef>
          <a:effectRef idx="0">
            <a:scrgbClr r="0" g="0" b="0"/>
          </a:effectRef>
          <a:fontRef idx="major"/>
        </p:style>
        <p:txBody>
          <a:bodyPr wrap="none">
            <a:spAutoFit/>
          </a:bodyPr>
          <a:lstStyle/>
          <a:p>
            <a:pPr algn="just"/>
            <a:r>
              <a:rPr lang="pt-PT"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REDES DE TRANSPORTE  E  FIBRA OPGW</a:t>
            </a:r>
          </a:p>
        </p:txBody>
      </p:sp>
      <p:sp>
        <p:nvSpPr>
          <p:cNvPr id="28" name="Rectângulo arredondado 27"/>
          <p:cNvSpPr/>
          <p:nvPr/>
        </p:nvSpPr>
        <p:spPr>
          <a:xfrm>
            <a:off x="179512" y="548680"/>
            <a:ext cx="8784976" cy="6120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CaixaDeTexto 28"/>
          <p:cNvSpPr txBox="1"/>
          <p:nvPr/>
        </p:nvSpPr>
        <p:spPr>
          <a:xfrm>
            <a:off x="179512" y="2852936"/>
            <a:ext cx="1005403" cy="369332"/>
          </a:xfrm>
          <a:prstGeom prst="rect">
            <a:avLst/>
          </a:prstGeom>
          <a:noFill/>
        </p:spPr>
        <p:txBody>
          <a:bodyPr wrap="none" rtlCol="0">
            <a:spAutoFit/>
          </a:bodyPr>
          <a:lstStyle/>
          <a:p>
            <a:r>
              <a:rPr lang="pt-PT" dirty="0" smtClean="0"/>
              <a:t>Capanda</a:t>
            </a:r>
            <a:endParaRPr lang="pt-PT" dirty="0"/>
          </a:p>
        </p:txBody>
      </p:sp>
      <p:sp>
        <p:nvSpPr>
          <p:cNvPr id="30" name="CaixaDeTexto 29"/>
          <p:cNvSpPr txBox="1"/>
          <p:nvPr/>
        </p:nvSpPr>
        <p:spPr>
          <a:xfrm>
            <a:off x="7812360" y="1772816"/>
            <a:ext cx="1015021" cy="369332"/>
          </a:xfrm>
          <a:prstGeom prst="rect">
            <a:avLst/>
          </a:prstGeom>
          <a:noFill/>
        </p:spPr>
        <p:txBody>
          <a:bodyPr wrap="none" rtlCol="0">
            <a:spAutoFit/>
          </a:bodyPr>
          <a:lstStyle/>
          <a:p>
            <a:r>
              <a:rPr lang="pt-PT" dirty="0" smtClean="0"/>
              <a:t>Maquela</a:t>
            </a:r>
            <a:endParaRPr lang="pt-PT" dirty="0"/>
          </a:p>
        </p:txBody>
      </p:sp>
      <p:sp>
        <p:nvSpPr>
          <p:cNvPr id="31" name="CaixaDeTexto 30"/>
          <p:cNvSpPr txBox="1"/>
          <p:nvPr/>
        </p:nvSpPr>
        <p:spPr>
          <a:xfrm>
            <a:off x="6084168" y="3284984"/>
            <a:ext cx="968535" cy="369332"/>
          </a:xfrm>
          <a:prstGeom prst="rect">
            <a:avLst/>
          </a:prstGeom>
          <a:noFill/>
        </p:spPr>
        <p:txBody>
          <a:bodyPr wrap="none" rtlCol="0">
            <a:spAutoFit/>
          </a:bodyPr>
          <a:lstStyle/>
          <a:p>
            <a:r>
              <a:rPr lang="pt-PT" dirty="0" smtClean="0"/>
              <a:t>Cacuacu</a:t>
            </a:r>
            <a:endParaRPr lang="pt-PT" dirty="0"/>
          </a:p>
        </p:txBody>
      </p:sp>
      <p:sp>
        <p:nvSpPr>
          <p:cNvPr id="32" name="CaixaDeTexto 31"/>
          <p:cNvSpPr txBox="1"/>
          <p:nvPr/>
        </p:nvSpPr>
        <p:spPr>
          <a:xfrm>
            <a:off x="6228184" y="1700808"/>
            <a:ext cx="607539" cy="369332"/>
          </a:xfrm>
          <a:prstGeom prst="rect">
            <a:avLst/>
          </a:prstGeom>
          <a:noFill/>
        </p:spPr>
        <p:txBody>
          <a:bodyPr wrap="square" rtlCol="0">
            <a:spAutoFit/>
          </a:bodyPr>
          <a:lstStyle/>
          <a:p>
            <a:r>
              <a:rPr lang="pt-PT" dirty="0" smtClean="0"/>
              <a:t>Uige</a:t>
            </a:r>
            <a:endParaRPr lang="pt-PT" dirty="0"/>
          </a:p>
        </p:txBody>
      </p:sp>
      <p:sp>
        <p:nvSpPr>
          <p:cNvPr id="33" name="CaixaDeTexto 32"/>
          <p:cNvSpPr txBox="1"/>
          <p:nvPr/>
        </p:nvSpPr>
        <p:spPr>
          <a:xfrm>
            <a:off x="6084168" y="2492896"/>
            <a:ext cx="1176412" cy="369332"/>
          </a:xfrm>
          <a:prstGeom prst="rect">
            <a:avLst/>
          </a:prstGeom>
          <a:noFill/>
        </p:spPr>
        <p:txBody>
          <a:bodyPr wrap="none" rtlCol="0">
            <a:spAutoFit/>
          </a:bodyPr>
          <a:lstStyle/>
          <a:p>
            <a:r>
              <a:rPr lang="pt-PT" dirty="0" smtClean="0"/>
              <a:t>Kazenga III</a:t>
            </a:r>
            <a:endParaRPr lang="pt-PT" dirty="0"/>
          </a:p>
        </p:txBody>
      </p:sp>
      <p:sp>
        <p:nvSpPr>
          <p:cNvPr id="34" name="CaixaDeTexto 33"/>
          <p:cNvSpPr txBox="1"/>
          <p:nvPr/>
        </p:nvSpPr>
        <p:spPr>
          <a:xfrm>
            <a:off x="4283968" y="1772816"/>
            <a:ext cx="1476558" cy="369332"/>
          </a:xfrm>
          <a:prstGeom prst="rect">
            <a:avLst/>
          </a:prstGeom>
          <a:noFill/>
        </p:spPr>
        <p:txBody>
          <a:bodyPr wrap="none" rtlCol="0">
            <a:spAutoFit/>
          </a:bodyPr>
          <a:lstStyle/>
          <a:p>
            <a:r>
              <a:rPr lang="pt-PT" dirty="0" smtClean="0"/>
              <a:t>Pambo Sonhe</a:t>
            </a:r>
            <a:endParaRPr lang="pt-PT" dirty="0"/>
          </a:p>
        </p:txBody>
      </p:sp>
      <p:sp>
        <p:nvSpPr>
          <p:cNvPr id="35" name="CaixaDeTexto 34"/>
          <p:cNvSpPr txBox="1"/>
          <p:nvPr/>
        </p:nvSpPr>
        <p:spPr>
          <a:xfrm>
            <a:off x="3275856" y="1052736"/>
            <a:ext cx="1365951" cy="369332"/>
          </a:xfrm>
          <a:prstGeom prst="rect">
            <a:avLst/>
          </a:prstGeom>
          <a:noFill/>
        </p:spPr>
        <p:txBody>
          <a:bodyPr wrap="none" rtlCol="0">
            <a:spAutoFit/>
          </a:bodyPr>
          <a:lstStyle/>
          <a:p>
            <a:r>
              <a:rPr lang="pt-PT" dirty="0" smtClean="0"/>
              <a:t>N'Dalatandu</a:t>
            </a:r>
            <a:endParaRPr lang="pt-PT" dirty="0"/>
          </a:p>
        </p:txBody>
      </p:sp>
      <p:sp>
        <p:nvSpPr>
          <p:cNvPr id="36" name="Oval 35"/>
          <p:cNvSpPr/>
          <p:nvPr/>
        </p:nvSpPr>
        <p:spPr>
          <a:xfrm>
            <a:off x="1979712" y="1556792"/>
            <a:ext cx="288032" cy="21602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pt-PT"/>
          </a:p>
        </p:txBody>
      </p:sp>
      <p:sp>
        <p:nvSpPr>
          <p:cNvPr id="37" name="CaixaDeTexto 36"/>
          <p:cNvSpPr txBox="1"/>
          <p:nvPr/>
        </p:nvSpPr>
        <p:spPr>
          <a:xfrm>
            <a:off x="1403648" y="1268760"/>
            <a:ext cx="774251" cy="369332"/>
          </a:xfrm>
          <a:prstGeom prst="rect">
            <a:avLst/>
          </a:prstGeom>
          <a:noFill/>
        </p:spPr>
        <p:txBody>
          <a:bodyPr wrap="none" rtlCol="0">
            <a:spAutoFit/>
          </a:bodyPr>
          <a:lstStyle/>
          <a:p>
            <a:r>
              <a:rPr lang="pt-PT" dirty="0" smtClean="0"/>
              <a:t>Lucala</a:t>
            </a:r>
            <a:endParaRPr lang="pt-PT" dirty="0"/>
          </a:p>
        </p:txBody>
      </p:sp>
      <p:cxnSp>
        <p:nvCxnSpPr>
          <p:cNvPr id="38" name="Conexão recta 37"/>
          <p:cNvCxnSpPr/>
          <p:nvPr/>
        </p:nvCxnSpPr>
        <p:spPr>
          <a:xfrm rot="5400000" flipH="1" flipV="1">
            <a:off x="976873" y="1479511"/>
            <a:ext cx="751716" cy="11943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Conexão recta 38"/>
          <p:cNvCxnSpPr>
            <a:stCxn id="45" idx="7"/>
            <a:endCxn id="20" idx="2"/>
          </p:cNvCxnSpPr>
          <p:nvPr/>
        </p:nvCxnSpPr>
        <p:spPr>
          <a:xfrm rot="5400000" flipH="1" flipV="1">
            <a:off x="4913133" y="1137474"/>
            <a:ext cx="211656" cy="270647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Conexão recta 39"/>
          <p:cNvCxnSpPr>
            <a:stCxn id="18" idx="0"/>
          </p:cNvCxnSpPr>
          <p:nvPr/>
        </p:nvCxnSpPr>
        <p:spPr>
          <a:xfrm rot="5400000" flipH="1" flipV="1">
            <a:off x="2267745" y="2348879"/>
            <a:ext cx="864096" cy="144016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Conexão recta 40"/>
          <p:cNvCxnSpPr>
            <a:stCxn id="36" idx="7"/>
            <a:endCxn id="17" idx="2"/>
          </p:cNvCxnSpPr>
          <p:nvPr/>
        </p:nvCxnSpPr>
        <p:spPr>
          <a:xfrm rot="5400000" flipH="1" flipV="1">
            <a:off x="2572873" y="669422"/>
            <a:ext cx="571696" cy="12663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11560" y="2492896"/>
            <a:ext cx="288032" cy="21602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t-PT"/>
          </a:p>
        </p:txBody>
      </p:sp>
      <p:cxnSp>
        <p:nvCxnSpPr>
          <p:cNvPr id="43" name="Conexão recta 42"/>
          <p:cNvCxnSpPr>
            <a:stCxn id="42" idx="4"/>
            <a:endCxn id="18" idx="1"/>
          </p:cNvCxnSpPr>
          <p:nvPr/>
        </p:nvCxnSpPr>
        <p:spPr>
          <a:xfrm rot="16200000" flipH="1">
            <a:off x="904864" y="2559631"/>
            <a:ext cx="823724" cy="112230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4" name="CaixaDeTexto 43"/>
          <p:cNvSpPr txBox="1"/>
          <p:nvPr/>
        </p:nvSpPr>
        <p:spPr>
          <a:xfrm>
            <a:off x="1547664" y="3645024"/>
            <a:ext cx="1257075" cy="369332"/>
          </a:xfrm>
          <a:prstGeom prst="rect">
            <a:avLst/>
          </a:prstGeom>
          <a:noFill/>
        </p:spPr>
        <p:txBody>
          <a:bodyPr wrap="none" rtlCol="0">
            <a:spAutoFit/>
          </a:bodyPr>
          <a:lstStyle/>
          <a:p>
            <a:r>
              <a:rPr lang="pt-PT" dirty="0" smtClean="0"/>
              <a:t>Cambambe</a:t>
            </a:r>
            <a:endParaRPr lang="pt-PT" dirty="0"/>
          </a:p>
        </p:txBody>
      </p:sp>
      <p:sp>
        <p:nvSpPr>
          <p:cNvPr id="45" name="Oval 44"/>
          <p:cNvSpPr/>
          <p:nvPr/>
        </p:nvSpPr>
        <p:spPr>
          <a:xfrm>
            <a:off x="3419872" y="2564904"/>
            <a:ext cx="288032" cy="21602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pt-PT"/>
          </a:p>
        </p:txBody>
      </p:sp>
      <p:sp>
        <p:nvSpPr>
          <p:cNvPr id="46" name="CaixaDeTexto 45"/>
          <p:cNvSpPr txBox="1"/>
          <p:nvPr/>
        </p:nvSpPr>
        <p:spPr>
          <a:xfrm>
            <a:off x="3203848" y="2780928"/>
            <a:ext cx="712054" cy="369332"/>
          </a:xfrm>
          <a:prstGeom prst="rect">
            <a:avLst/>
          </a:prstGeom>
          <a:noFill/>
        </p:spPr>
        <p:txBody>
          <a:bodyPr wrap="none" rtlCol="0">
            <a:spAutoFit/>
          </a:bodyPr>
          <a:lstStyle/>
          <a:p>
            <a:r>
              <a:rPr lang="pt-PT" dirty="0" smtClean="0"/>
              <a:t>Viana</a:t>
            </a:r>
            <a:endParaRPr lang="pt-PT" dirty="0"/>
          </a:p>
        </p:txBody>
      </p:sp>
      <p:cxnSp>
        <p:nvCxnSpPr>
          <p:cNvPr id="47" name="Conexão recta 46"/>
          <p:cNvCxnSpPr>
            <a:stCxn id="18" idx="6"/>
          </p:cNvCxnSpPr>
          <p:nvPr/>
        </p:nvCxnSpPr>
        <p:spPr>
          <a:xfrm>
            <a:off x="2123728" y="3609020"/>
            <a:ext cx="2418445" cy="67970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8" name="CaixaDeTexto 47"/>
          <p:cNvSpPr txBox="1"/>
          <p:nvPr/>
        </p:nvSpPr>
        <p:spPr>
          <a:xfrm>
            <a:off x="5940152" y="4365104"/>
            <a:ext cx="893450" cy="369332"/>
          </a:xfrm>
          <a:prstGeom prst="rect">
            <a:avLst/>
          </a:prstGeom>
          <a:noFill/>
        </p:spPr>
        <p:txBody>
          <a:bodyPr wrap="none" rtlCol="0">
            <a:spAutoFit/>
          </a:bodyPr>
          <a:lstStyle/>
          <a:p>
            <a:r>
              <a:rPr lang="pt-PT" dirty="0"/>
              <a:t>Q</a:t>
            </a:r>
            <a:r>
              <a:rPr lang="pt-PT" dirty="0" smtClean="0"/>
              <a:t>uileva</a:t>
            </a:r>
            <a:endParaRPr lang="pt-PT" dirty="0"/>
          </a:p>
        </p:txBody>
      </p:sp>
      <p:sp>
        <p:nvSpPr>
          <p:cNvPr id="49" name="CaixaDeTexto 48"/>
          <p:cNvSpPr txBox="1"/>
          <p:nvPr/>
        </p:nvSpPr>
        <p:spPr>
          <a:xfrm>
            <a:off x="4211960" y="4365104"/>
            <a:ext cx="841897" cy="369332"/>
          </a:xfrm>
          <a:prstGeom prst="rect">
            <a:avLst/>
          </a:prstGeom>
          <a:noFill/>
        </p:spPr>
        <p:txBody>
          <a:bodyPr wrap="none" rtlCol="0">
            <a:spAutoFit/>
          </a:bodyPr>
          <a:lstStyle/>
          <a:p>
            <a:r>
              <a:rPr lang="pt-PT" dirty="0" smtClean="0"/>
              <a:t>Gabela</a:t>
            </a:r>
            <a:endParaRPr lang="pt-PT" dirty="0"/>
          </a:p>
        </p:txBody>
      </p:sp>
      <p:cxnSp>
        <p:nvCxnSpPr>
          <p:cNvPr id="50" name="Conexão recta 49"/>
          <p:cNvCxnSpPr>
            <a:stCxn id="24" idx="6"/>
          </p:cNvCxnSpPr>
          <p:nvPr/>
        </p:nvCxnSpPr>
        <p:spPr>
          <a:xfrm>
            <a:off x="4788024" y="4257092"/>
            <a:ext cx="1512168" cy="360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Conexão recta 50"/>
          <p:cNvCxnSpPr>
            <a:endCxn id="19" idx="2"/>
          </p:cNvCxnSpPr>
          <p:nvPr/>
        </p:nvCxnSpPr>
        <p:spPr>
          <a:xfrm>
            <a:off x="3563888" y="2636912"/>
            <a:ext cx="2736304" cy="61206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Conexão recta 51"/>
          <p:cNvCxnSpPr>
            <a:stCxn id="22" idx="6"/>
            <a:endCxn id="23" idx="2"/>
          </p:cNvCxnSpPr>
          <p:nvPr/>
        </p:nvCxnSpPr>
        <p:spPr>
          <a:xfrm>
            <a:off x="6732240" y="1664804"/>
            <a:ext cx="14401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Conexão recta 52"/>
          <p:cNvCxnSpPr>
            <a:endCxn id="36" idx="5"/>
          </p:cNvCxnSpPr>
          <p:nvPr/>
        </p:nvCxnSpPr>
        <p:spPr>
          <a:xfrm rot="10800000">
            <a:off x="2225564" y="1741180"/>
            <a:ext cx="1194311" cy="8957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CaixaDeTexto 53"/>
          <p:cNvSpPr txBox="1"/>
          <p:nvPr/>
        </p:nvSpPr>
        <p:spPr>
          <a:xfrm>
            <a:off x="251520" y="4725144"/>
            <a:ext cx="8496944" cy="1815882"/>
          </a:xfrm>
          <a:prstGeom prst="rect">
            <a:avLst/>
          </a:prstGeom>
          <a:noFill/>
        </p:spPr>
        <p:txBody>
          <a:bodyPr wrap="square" rtlCol="0">
            <a:spAutoFit/>
          </a:bodyPr>
          <a:lstStyle/>
          <a:p>
            <a:pPr algn="just"/>
            <a:r>
              <a:rPr lang="pt-PT" sz="1600" dirty="0" smtClean="0"/>
              <a:t>São aproximadamente 1.474 Km de Linhas de Transmissão  de energia eléctrica cobertas de Fibra OPGW através 5 províncias,  correspondendo a praticamente 1/3 do território Nacional.</a:t>
            </a:r>
          </a:p>
          <a:p>
            <a:pPr algn="just"/>
            <a:endParaRPr lang="pt-PT" sz="1600" dirty="0" smtClean="0"/>
          </a:p>
          <a:p>
            <a:pPr algn="just"/>
            <a:r>
              <a:rPr lang="pt-PT" sz="1600" dirty="0" smtClean="0"/>
              <a:t>A criação de uma rede convergente entre os  doze  Pontos de Presenças  (POPs), vai, além de consolidar a malha de comunicação entre  centrais hidroeléctricas, centrais Térmicas e Subestações, permitir  a circulação  em  Banda Larga de Dados, voz e imagens dentro e fora do  sector eléctrico.</a:t>
            </a:r>
          </a:p>
          <a:p>
            <a:pPr algn="just"/>
            <a:endParaRPr lang="pt-PT" sz="1600" dirty="0"/>
          </a:p>
        </p:txBody>
      </p:sp>
      <p:cxnSp>
        <p:nvCxnSpPr>
          <p:cNvPr id="55" name="Conexão recta 54"/>
          <p:cNvCxnSpPr>
            <a:stCxn id="36" idx="6"/>
            <a:endCxn id="21" idx="2"/>
          </p:cNvCxnSpPr>
          <p:nvPr/>
        </p:nvCxnSpPr>
        <p:spPr>
          <a:xfrm>
            <a:off x="2267744" y="1664804"/>
            <a:ext cx="230425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Conexão recta 55"/>
          <p:cNvCxnSpPr>
            <a:stCxn id="21" idx="6"/>
            <a:endCxn id="22" idx="2"/>
          </p:cNvCxnSpPr>
          <p:nvPr/>
        </p:nvCxnSpPr>
        <p:spPr>
          <a:xfrm>
            <a:off x="4860032" y="1664804"/>
            <a:ext cx="158417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7" name="Forma livre 56"/>
          <p:cNvSpPr/>
          <p:nvPr/>
        </p:nvSpPr>
        <p:spPr>
          <a:xfrm>
            <a:off x="2293257" y="1727200"/>
            <a:ext cx="2264229" cy="0"/>
          </a:xfrm>
          <a:custGeom>
            <a:avLst/>
            <a:gdLst>
              <a:gd name="connsiteX0" fmla="*/ 0 w 2264229"/>
              <a:gd name="connsiteY0" fmla="*/ 0 h 0"/>
              <a:gd name="connsiteX1" fmla="*/ 2264229 w 2264229"/>
              <a:gd name="connsiteY1" fmla="*/ 0 h 0"/>
              <a:gd name="connsiteX2" fmla="*/ 2264229 w 2264229"/>
              <a:gd name="connsiteY2" fmla="*/ 0 h 0"/>
              <a:gd name="connsiteX3" fmla="*/ 2264229 w 2264229"/>
              <a:gd name="connsiteY3" fmla="*/ 0 h 0"/>
            </a:gdLst>
            <a:ahLst/>
            <a:cxnLst>
              <a:cxn ang="0">
                <a:pos x="connsiteX0" y="connsiteY0"/>
              </a:cxn>
              <a:cxn ang="0">
                <a:pos x="connsiteX1" y="connsiteY1"/>
              </a:cxn>
              <a:cxn ang="0">
                <a:pos x="connsiteX2" y="connsiteY2"/>
              </a:cxn>
              <a:cxn ang="0">
                <a:pos x="connsiteX3" y="connsiteY3"/>
              </a:cxn>
            </a:cxnLst>
            <a:rect l="l" t="t" r="r" b="b"/>
            <a:pathLst>
              <a:path w="2264229">
                <a:moveTo>
                  <a:pt x="0" y="0"/>
                </a:moveTo>
                <a:lnTo>
                  <a:pt x="2264229" y="0"/>
                </a:lnTo>
                <a:lnTo>
                  <a:pt x="2264229" y="0"/>
                </a:lnTo>
                <a:lnTo>
                  <a:pt x="2264229" y="0"/>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58" name="Forma livre 57"/>
          <p:cNvSpPr/>
          <p:nvPr/>
        </p:nvSpPr>
        <p:spPr>
          <a:xfrm>
            <a:off x="2267744" y="1052736"/>
            <a:ext cx="1233714" cy="566057"/>
          </a:xfrm>
          <a:custGeom>
            <a:avLst/>
            <a:gdLst>
              <a:gd name="connsiteX0" fmla="*/ 0 w 1233714"/>
              <a:gd name="connsiteY0" fmla="*/ 566057 h 566057"/>
              <a:gd name="connsiteX1" fmla="*/ 1190171 w 1233714"/>
              <a:gd name="connsiteY1" fmla="*/ 29028 h 566057"/>
              <a:gd name="connsiteX2" fmla="*/ 1190171 w 1233714"/>
              <a:gd name="connsiteY2" fmla="*/ 29028 h 566057"/>
              <a:gd name="connsiteX3" fmla="*/ 1233714 w 1233714"/>
              <a:gd name="connsiteY3" fmla="*/ 0 h 566057"/>
            </a:gdLst>
            <a:ahLst/>
            <a:cxnLst>
              <a:cxn ang="0">
                <a:pos x="connsiteX0" y="connsiteY0"/>
              </a:cxn>
              <a:cxn ang="0">
                <a:pos x="connsiteX1" y="connsiteY1"/>
              </a:cxn>
              <a:cxn ang="0">
                <a:pos x="connsiteX2" y="connsiteY2"/>
              </a:cxn>
              <a:cxn ang="0">
                <a:pos x="connsiteX3" y="connsiteY3"/>
              </a:cxn>
            </a:cxnLst>
            <a:rect l="l" t="t" r="r" b="b"/>
            <a:pathLst>
              <a:path w="1233714" h="566057">
                <a:moveTo>
                  <a:pt x="0" y="566057"/>
                </a:moveTo>
                <a:lnTo>
                  <a:pt x="1190171" y="29028"/>
                </a:lnTo>
                <a:lnTo>
                  <a:pt x="1190171" y="29028"/>
                </a:lnTo>
                <a:lnTo>
                  <a:pt x="1233714" y="0"/>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59" name="Forma livre 58"/>
          <p:cNvSpPr/>
          <p:nvPr/>
        </p:nvSpPr>
        <p:spPr>
          <a:xfrm>
            <a:off x="827314" y="1698171"/>
            <a:ext cx="1248229" cy="769258"/>
          </a:xfrm>
          <a:custGeom>
            <a:avLst/>
            <a:gdLst>
              <a:gd name="connsiteX0" fmla="*/ 0 w 1248229"/>
              <a:gd name="connsiteY0" fmla="*/ 769258 h 769258"/>
              <a:gd name="connsiteX1" fmla="*/ 1248229 w 1248229"/>
              <a:gd name="connsiteY1" fmla="*/ 0 h 769258"/>
              <a:gd name="connsiteX2" fmla="*/ 1248229 w 1248229"/>
              <a:gd name="connsiteY2" fmla="*/ 0 h 769258"/>
            </a:gdLst>
            <a:ahLst/>
            <a:cxnLst>
              <a:cxn ang="0">
                <a:pos x="connsiteX0" y="connsiteY0"/>
              </a:cxn>
              <a:cxn ang="0">
                <a:pos x="connsiteX1" y="connsiteY1"/>
              </a:cxn>
              <a:cxn ang="0">
                <a:pos x="connsiteX2" y="connsiteY2"/>
              </a:cxn>
            </a:cxnLst>
            <a:rect l="l" t="t" r="r" b="b"/>
            <a:pathLst>
              <a:path w="1248229" h="769258">
                <a:moveTo>
                  <a:pt x="0" y="769258"/>
                </a:moveTo>
                <a:lnTo>
                  <a:pt x="1248229" y="0"/>
                </a:lnTo>
                <a:lnTo>
                  <a:pt x="1248229" y="0"/>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60" name="Forma livre 59"/>
          <p:cNvSpPr/>
          <p:nvPr/>
        </p:nvSpPr>
        <p:spPr>
          <a:xfrm>
            <a:off x="2061029" y="1698171"/>
            <a:ext cx="1430851" cy="1082757"/>
          </a:xfrm>
          <a:custGeom>
            <a:avLst/>
            <a:gdLst>
              <a:gd name="connsiteX0" fmla="*/ 0 w 1623180"/>
              <a:gd name="connsiteY0" fmla="*/ 0 h 1185333"/>
              <a:gd name="connsiteX1" fmla="*/ 1393371 w 1623180"/>
              <a:gd name="connsiteY1" fmla="*/ 1016000 h 1185333"/>
              <a:gd name="connsiteX2" fmla="*/ 1378857 w 1623180"/>
              <a:gd name="connsiteY2" fmla="*/ 1016000 h 1185333"/>
            </a:gdLst>
            <a:ahLst/>
            <a:cxnLst>
              <a:cxn ang="0">
                <a:pos x="connsiteX0" y="connsiteY0"/>
              </a:cxn>
              <a:cxn ang="0">
                <a:pos x="connsiteX1" y="connsiteY1"/>
              </a:cxn>
              <a:cxn ang="0">
                <a:pos x="connsiteX2" y="connsiteY2"/>
              </a:cxn>
            </a:cxnLst>
            <a:rect l="l" t="t" r="r" b="b"/>
            <a:pathLst>
              <a:path w="1623180" h="1185333">
                <a:moveTo>
                  <a:pt x="0" y="0"/>
                </a:moveTo>
                <a:lnTo>
                  <a:pt x="1393371" y="1016000"/>
                </a:lnTo>
                <a:cubicBezTo>
                  <a:pt x="1623180" y="1185333"/>
                  <a:pt x="1501018" y="1100666"/>
                  <a:pt x="1378857" y="1016000"/>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61" name="Forma livre 60"/>
          <p:cNvSpPr/>
          <p:nvPr/>
        </p:nvSpPr>
        <p:spPr>
          <a:xfrm>
            <a:off x="885371" y="2714171"/>
            <a:ext cx="1030515" cy="783772"/>
          </a:xfrm>
          <a:custGeom>
            <a:avLst/>
            <a:gdLst>
              <a:gd name="connsiteX0" fmla="*/ 0 w 1030515"/>
              <a:gd name="connsiteY0" fmla="*/ 0 h 783772"/>
              <a:gd name="connsiteX1" fmla="*/ 1030515 w 1030515"/>
              <a:gd name="connsiteY1" fmla="*/ 783772 h 783772"/>
              <a:gd name="connsiteX2" fmla="*/ 1030515 w 1030515"/>
              <a:gd name="connsiteY2" fmla="*/ 783772 h 783772"/>
            </a:gdLst>
            <a:ahLst/>
            <a:cxnLst>
              <a:cxn ang="0">
                <a:pos x="connsiteX0" y="connsiteY0"/>
              </a:cxn>
              <a:cxn ang="0">
                <a:pos x="connsiteX1" y="connsiteY1"/>
              </a:cxn>
              <a:cxn ang="0">
                <a:pos x="connsiteX2" y="connsiteY2"/>
              </a:cxn>
            </a:cxnLst>
            <a:rect l="l" t="t" r="r" b="b"/>
            <a:pathLst>
              <a:path w="1030515" h="783772">
                <a:moveTo>
                  <a:pt x="0" y="0"/>
                </a:moveTo>
                <a:lnTo>
                  <a:pt x="1030515" y="783772"/>
                </a:lnTo>
                <a:lnTo>
                  <a:pt x="1030515" y="783772"/>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62" name="Forma livre 61"/>
          <p:cNvSpPr/>
          <p:nvPr/>
        </p:nvSpPr>
        <p:spPr>
          <a:xfrm>
            <a:off x="2162629" y="2708920"/>
            <a:ext cx="1257243" cy="759994"/>
          </a:xfrm>
          <a:custGeom>
            <a:avLst/>
            <a:gdLst>
              <a:gd name="connsiteX0" fmla="*/ 0 w 1439333"/>
              <a:gd name="connsiteY0" fmla="*/ 861180 h 861180"/>
              <a:gd name="connsiteX1" fmla="*/ 1233714 w 1439333"/>
              <a:gd name="connsiteY1" fmla="*/ 120952 h 861180"/>
              <a:gd name="connsiteX2" fmla="*/ 1233714 w 1439333"/>
              <a:gd name="connsiteY2" fmla="*/ 135466 h 861180"/>
            </a:gdLst>
            <a:ahLst/>
            <a:cxnLst>
              <a:cxn ang="0">
                <a:pos x="connsiteX0" y="connsiteY0"/>
              </a:cxn>
              <a:cxn ang="0">
                <a:pos x="connsiteX1" y="connsiteY1"/>
              </a:cxn>
              <a:cxn ang="0">
                <a:pos x="connsiteX2" y="connsiteY2"/>
              </a:cxn>
            </a:cxnLst>
            <a:rect l="l" t="t" r="r" b="b"/>
            <a:pathLst>
              <a:path w="1439333" h="861180">
                <a:moveTo>
                  <a:pt x="0" y="861180"/>
                </a:moveTo>
                <a:lnTo>
                  <a:pt x="1233714" y="120952"/>
                </a:lnTo>
                <a:cubicBezTo>
                  <a:pt x="1439333" y="0"/>
                  <a:pt x="1336523" y="67733"/>
                  <a:pt x="1233714" y="135466"/>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63" name="Forma livre 62"/>
          <p:cNvSpPr/>
          <p:nvPr/>
        </p:nvSpPr>
        <p:spPr>
          <a:xfrm>
            <a:off x="2249714" y="3585029"/>
            <a:ext cx="2250278" cy="636059"/>
          </a:xfrm>
          <a:custGeom>
            <a:avLst/>
            <a:gdLst>
              <a:gd name="connsiteX0" fmla="*/ 0 w 2336800"/>
              <a:gd name="connsiteY0" fmla="*/ 0 h 682171"/>
              <a:gd name="connsiteX1" fmla="*/ 2336800 w 2336800"/>
              <a:gd name="connsiteY1" fmla="*/ 682171 h 682171"/>
              <a:gd name="connsiteX2" fmla="*/ 2336800 w 2336800"/>
              <a:gd name="connsiteY2" fmla="*/ 682171 h 682171"/>
            </a:gdLst>
            <a:ahLst/>
            <a:cxnLst>
              <a:cxn ang="0">
                <a:pos x="connsiteX0" y="connsiteY0"/>
              </a:cxn>
              <a:cxn ang="0">
                <a:pos x="connsiteX1" y="connsiteY1"/>
              </a:cxn>
              <a:cxn ang="0">
                <a:pos x="connsiteX2" y="connsiteY2"/>
              </a:cxn>
            </a:cxnLst>
            <a:rect l="l" t="t" r="r" b="b"/>
            <a:pathLst>
              <a:path w="2336800" h="682171">
                <a:moveTo>
                  <a:pt x="0" y="0"/>
                </a:moveTo>
                <a:lnTo>
                  <a:pt x="2336800" y="682171"/>
                </a:lnTo>
                <a:lnTo>
                  <a:pt x="2336800" y="682171"/>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64" name="Forma livre 63"/>
          <p:cNvSpPr/>
          <p:nvPr/>
        </p:nvSpPr>
        <p:spPr>
          <a:xfrm>
            <a:off x="4788024" y="4192452"/>
            <a:ext cx="1512168" cy="45719"/>
          </a:xfrm>
          <a:custGeom>
            <a:avLst/>
            <a:gdLst>
              <a:gd name="connsiteX0" fmla="*/ 0 w 1465943"/>
              <a:gd name="connsiteY0" fmla="*/ 0 h 14514"/>
              <a:gd name="connsiteX1" fmla="*/ 1465943 w 1465943"/>
              <a:gd name="connsiteY1" fmla="*/ 14514 h 14514"/>
              <a:gd name="connsiteX2" fmla="*/ 1465943 w 1465943"/>
              <a:gd name="connsiteY2" fmla="*/ 14514 h 14514"/>
            </a:gdLst>
            <a:ahLst/>
            <a:cxnLst>
              <a:cxn ang="0">
                <a:pos x="connsiteX0" y="connsiteY0"/>
              </a:cxn>
              <a:cxn ang="0">
                <a:pos x="connsiteX1" y="connsiteY1"/>
              </a:cxn>
              <a:cxn ang="0">
                <a:pos x="connsiteX2" y="connsiteY2"/>
              </a:cxn>
            </a:cxnLst>
            <a:rect l="l" t="t" r="r" b="b"/>
            <a:pathLst>
              <a:path w="1465943" h="14514">
                <a:moveTo>
                  <a:pt x="0" y="0"/>
                </a:moveTo>
                <a:lnTo>
                  <a:pt x="1465943" y="14514"/>
                </a:lnTo>
                <a:lnTo>
                  <a:pt x="1465943" y="14514"/>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65" name="Forma livre 64"/>
          <p:cNvSpPr/>
          <p:nvPr/>
        </p:nvSpPr>
        <p:spPr>
          <a:xfrm>
            <a:off x="3923928" y="2780928"/>
            <a:ext cx="2448272" cy="576064"/>
          </a:xfrm>
          <a:custGeom>
            <a:avLst/>
            <a:gdLst>
              <a:gd name="connsiteX0" fmla="*/ 0 w 2997200"/>
              <a:gd name="connsiteY0" fmla="*/ 0 h 662820"/>
              <a:gd name="connsiteX1" fmla="*/ 2569029 w 2997200"/>
              <a:gd name="connsiteY1" fmla="*/ 566058 h 662820"/>
              <a:gd name="connsiteX2" fmla="*/ 2569029 w 2997200"/>
              <a:gd name="connsiteY2" fmla="*/ 580572 h 662820"/>
            </a:gdLst>
            <a:ahLst/>
            <a:cxnLst>
              <a:cxn ang="0">
                <a:pos x="connsiteX0" y="connsiteY0"/>
              </a:cxn>
              <a:cxn ang="0">
                <a:pos x="connsiteX1" y="connsiteY1"/>
              </a:cxn>
              <a:cxn ang="0">
                <a:pos x="connsiteX2" y="connsiteY2"/>
              </a:cxn>
            </a:cxnLst>
            <a:rect l="l" t="t" r="r" b="b"/>
            <a:pathLst>
              <a:path w="2997200" h="662820">
                <a:moveTo>
                  <a:pt x="0" y="0"/>
                </a:moveTo>
                <a:lnTo>
                  <a:pt x="2569029" y="566058"/>
                </a:lnTo>
                <a:cubicBezTo>
                  <a:pt x="2997200" y="662820"/>
                  <a:pt x="2783114" y="621696"/>
                  <a:pt x="2569029" y="580572"/>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66" name="Forma livre 65"/>
          <p:cNvSpPr/>
          <p:nvPr/>
        </p:nvSpPr>
        <p:spPr>
          <a:xfrm>
            <a:off x="3860800" y="2438400"/>
            <a:ext cx="2496457" cy="203200"/>
          </a:xfrm>
          <a:custGeom>
            <a:avLst/>
            <a:gdLst>
              <a:gd name="connsiteX0" fmla="*/ 0 w 2496457"/>
              <a:gd name="connsiteY0" fmla="*/ 203200 h 203200"/>
              <a:gd name="connsiteX1" fmla="*/ 2496457 w 2496457"/>
              <a:gd name="connsiteY1" fmla="*/ 0 h 203200"/>
              <a:gd name="connsiteX2" fmla="*/ 2496457 w 2496457"/>
              <a:gd name="connsiteY2" fmla="*/ 0 h 203200"/>
            </a:gdLst>
            <a:ahLst/>
            <a:cxnLst>
              <a:cxn ang="0">
                <a:pos x="connsiteX0" y="connsiteY0"/>
              </a:cxn>
              <a:cxn ang="0">
                <a:pos x="connsiteX1" y="connsiteY1"/>
              </a:cxn>
              <a:cxn ang="0">
                <a:pos x="connsiteX2" y="connsiteY2"/>
              </a:cxn>
            </a:cxnLst>
            <a:rect l="l" t="t" r="r" b="b"/>
            <a:pathLst>
              <a:path w="2496457" h="203200">
                <a:moveTo>
                  <a:pt x="0" y="203200"/>
                </a:moveTo>
                <a:lnTo>
                  <a:pt x="2496457" y="0"/>
                </a:lnTo>
                <a:lnTo>
                  <a:pt x="2496457" y="0"/>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67" name="Forma livre 66"/>
          <p:cNvSpPr/>
          <p:nvPr/>
        </p:nvSpPr>
        <p:spPr>
          <a:xfrm>
            <a:off x="4891314" y="1727200"/>
            <a:ext cx="1335315" cy="14514"/>
          </a:xfrm>
          <a:custGeom>
            <a:avLst/>
            <a:gdLst>
              <a:gd name="connsiteX0" fmla="*/ 1335315 w 1335315"/>
              <a:gd name="connsiteY0" fmla="*/ 14514 h 14514"/>
              <a:gd name="connsiteX1" fmla="*/ 0 w 1335315"/>
              <a:gd name="connsiteY1" fmla="*/ 0 h 14514"/>
              <a:gd name="connsiteX2" fmla="*/ 0 w 1335315"/>
              <a:gd name="connsiteY2" fmla="*/ 0 h 14514"/>
            </a:gdLst>
            <a:ahLst/>
            <a:cxnLst>
              <a:cxn ang="0">
                <a:pos x="connsiteX0" y="connsiteY0"/>
              </a:cxn>
              <a:cxn ang="0">
                <a:pos x="connsiteX1" y="connsiteY1"/>
              </a:cxn>
              <a:cxn ang="0">
                <a:pos x="connsiteX2" y="connsiteY2"/>
              </a:cxn>
            </a:cxnLst>
            <a:rect l="l" t="t" r="r" b="b"/>
            <a:pathLst>
              <a:path w="1335315" h="14514">
                <a:moveTo>
                  <a:pt x="1335315" y="14514"/>
                </a:moveTo>
                <a:lnTo>
                  <a:pt x="0" y="0"/>
                </a:lnTo>
                <a:lnTo>
                  <a:pt x="0" y="0"/>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68" name="Forma livre 67"/>
          <p:cNvSpPr/>
          <p:nvPr/>
        </p:nvSpPr>
        <p:spPr>
          <a:xfrm>
            <a:off x="6734629" y="1727200"/>
            <a:ext cx="1306285" cy="14514"/>
          </a:xfrm>
          <a:custGeom>
            <a:avLst/>
            <a:gdLst>
              <a:gd name="connsiteX0" fmla="*/ 0 w 1306285"/>
              <a:gd name="connsiteY0" fmla="*/ 14514 h 14514"/>
              <a:gd name="connsiteX1" fmla="*/ 1306285 w 1306285"/>
              <a:gd name="connsiteY1" fmla="*/ 0 h 14514"/>
              <a:gd name="connsiteX2" fmla="*/ 1306285 w 1306285"/>
              <a:gd name="connsiteY2" fmla="*/ 0 h 14514"/>
            </a:gdLst>
            <a:ahLst/>
            <a:cxnLst>
              <a:cxn ang="0">
                <a:pos x="connsiteX0" y="connsiteY0"/>
              </a:cxn>
              <a:cxn ang="0">
                <a:pos x="connsiteX1" y="connsiteY1"/>
              </a:cxn>
              <a:cxn ang="0">
                <a:pos x="connsiteX2" y="connsiteY2"/>
              </a:cxn>
            </a:cxnLst>
            <a:rect l="l" t="t" r="r" b="b"/>
            <a:pathLst>
              <a:path w="1306285" h="14514">
                <a:moveTo>
                  <a:pt x="0" y="14514"/>
                </a:moveTo>
                <a:lnTo>
                  <a:pt x="1306285" y="0"/>
                </a:lnTo>
                <a:lnTo>
                  <a:pt x="1306285" y="0"/>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cxnSp>
        <p:nvCxnSpPr>
          <p:cNvPr id="69" name="Conexão recta 68"/>
          <p:cNvCxnSpPr/>
          <p:nvPr/>
        </p:nvCxnSpPr>
        <p:spPr>
          <a:xfrm>
            <a:off x="7164288" y="1124744"/>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Conexão recta 69"/>
          <p:cNvCxnSpPr/>
          <p:nvPr/>
        </p:nvCxnSpPr>
        <p:spPr>
          <a:xfrm>
            <a:off x="7164288" y="1268760"/>
            <a:ext cx="43204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1" name="Rectângulo 70"/>
          <p:cNvSpPr/>
          <p:nvPr/>
        </p:nvSpPr>
        <p:spPr>
          <a:xfrm>
            <a:off x="7524328" y="1052736"/>
            <a:ext cx="648072"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smtClean="0"/>
              <a:t>400 kV</a:t>
            </a:r>
            <a:endParaRPr lang="pt-PT" sz="1000" b="1" dirty="0"/>
          </a:p>
        </p:txBody>
      </p:sp>
      <p:cxnSp>
        <p:nvCxnSpPr>
          <p:cNvPr id="72" name="Conexão recta 71"/>
          <p:cNvCxnSpPr/>
          <p:nvPr/>
        </p:nvCxnSpPr>
        <p:spPr>
          <a:xfrm>
            <a:off x="7164288" y="1412776"/>
            <a:ext cx="3600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3" name="Rectângulo 72"/>
          <p:cNvSpPr/>
          <p:nvPr/>
        </p:nvSpPr>
        <p:spPr>
          <a:xfrm>
            <a:off x="7524328" y="1268760"/>
            <a:ext cx="864096"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smtClean="0"/>
              <a:t>Cabo OPGW</a:t>
            </a:r>
            <a:endParaRPr lang="pt-PT" sz="1000" b="1" dirty="0"/>
          </a:p>
        </p:txBody>
      </p:sp>
      <p:sp>
        <p:nvSpPr>
          <p:cNvPr id="74" name="Rectângulo 73"/>
          <p:cNvSpPr/>
          <p:nvPr/>
        </p:nvSpPr>
        <p:spPr>
          <a:xfrm>
            <a:off x="7524328" y="1196752"/>
            <a:ext cx="648072"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smtClean="0"/>
              <a:t>220 kV</a:t>
            </a:r>
            <a:endParaRPr lang="pt-PT" sz="1000" b="1" dirty="0"/>
          </a:p>
        </p:txBody>
      </p:sp>
      <p:sp>
        <p:nvSpPr>
          <p:cNvPr id="75" name="CaixaDeTexto 74"/>
          <p:cNvSpPr txBox="1"/>
          <p:nvPr/>
        </p:nvSpPr>
        <p:spPr>
          <a:xfrm>
            <a:off x="7308304" y="692696"/>
            <a:ext cx="852798" cy="307777"/>
          </a:xfrm>
          <a:prstGeom prst="rect">
            <a:avLst/>
          </a:prstGeom>
          <a:noFill/>
        </p:spPr>
        <p:txBody>
          <a:bodyPr wrap="square" rtlCol="0">
            <a:spAutoFit/>
          </a:bodyPr>
          <a:lstStyle/>
          <a:p>
            <a:r>
              <a:rPr lang="pt-PT" sz="1400" b="1" dirty="0" smtClean="0"/>
              <a:t>Legenda:</a:t>
            </a:r>
            <a:endParaRPr lang="pt-PT" sz="1400" b="1" dirty="0"/>
          </a:p>
        </p:txBody>
      </p:sp>
      <p:sp>
        <p:nvSpPr>
          <p:cNvPr id="77" name="CaixaDeTexto 76"/>
          <p:cNvSpPr txBox="1"/>
          <p:nvPr/>
        </p:nvSpPr>
        <p:spPr>
          <a:xfrm>
            <a:off x="0" y="0"/>
            <a:ext cx="9144000"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TECNOLOGIA OPGW NO SECTOR ELÉCTRICO DE ANGOLA</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76" name="Conexão recta 75"/>
          <p:cNvCxnSpPr/>
          <p:nvPr/>
        </p:nvCxnSpPr>
        <p:spPr>
          <a:xfrm>
            <a:off x="7215206" y="2714620"/>
            <a:ext cx="3600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Conexão recta 77"/>
          <p:cNvCxnSpPr/>
          <p:nvPr/>
        </p:nvCxnSpPr>
        <p:spPr>
          <a:xfrm>
            <a:off x="7072330" y="3214686"/>
            <a:ext cx="3600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9" name="Rectângulo 78"/>
          <p:cNvSpPr/>
          <p:nvPr/>
        </p:nvSpPr>
        <p:spPr>
          <a:xfrm>
            <a:off x="7572396" y="3000372"/>
            <a:ext cx="740011" cy="369332"/>
          </a:xfrm>
          <a:prstGeom prst="rect">
            <a:avLst/>
          </a:prstGeom>
        </p:spPr>
        <p:txBody>
          <a:bodyPr wrap="none">
            <a:spAutoFit/>
          </a:bodyPr>
          <a:lstStyle/>
          <a:p>
            <a:r>
              <a:rPr lang="pt-PT" dirty="0" smtClean="0"/>
              <a:t>WACS</a:t>
            </a:r>
            <a:endParaRPr lang="pt-PT" dirty="0"/>
          </a:p>
        </p:txBody>
      </p:sp>
      <p:sp>
        <p:nvSpPr>
          <p:cNvPr id="80" name="Rectângulo 79"/>
          <p:cNvSpPr/>
          <p:nvPr/>
        </p:nvSpPr>
        <p:spPr>
          <a:xfrm>
            <a:off x="7572396" y="2500306"/>
            <a:ext cx="1353576" cy="369332"/>
          </a:xfrm>
          <a:prstGeom prst="rect">
            <a:avLst/>
          </a:prstGeom>
        </p:spPr>
        <p:txBody>
          <a:bodyPr wrap="none">
            <a:spAutoFit/>
          </a:bodyPr>
          <a:lstStyle/>
          <a:p>
            <a:r>
              <a:rPr lang="pt-PT" dirty="0" smtClean="0"/>
              <a:t>SAT3, WASC </a:t>
            </a:r>
            <a:endParaRPr lang="pt-P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9144000"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TECNOLOGIA OPGW NO SECTOR ELÉCTRICO DE ANGOLA</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ângulo 4"/>
          <p:cNvSpPr/>
          <p:nvPr/>
        </p:nvSpPr>
        <p:spPr>
          <a:xfrm>
            <a:off x="899592" y="620688"/>
            <a:ext cx="4610106" cy="461665"/>
          </a:xfrm>
          <a:prstGeom prst="rect">
            <a:avLst/>
          </a:prstGeom>
        </p:spPr>
        <p:style>
          <a:lnRef idx="0">
            <a:scrgbClr r="0" g="0" b="0"/>
          </a:lnRef>
          <a:fillRef idx="1003">
            <a:schemeClr val="dk1"/>
          </a:fillRef>
          <a:effectRef idx="0">
            <a:scrgbClr r="0" g="0" b="0"/>
          </a:effectRef>
          <a:fontRef idx="major"/>
        </p:style>
        <p:txBody>
          <a:bodyPr wrap="square">
            <a:spAutoFit/>
          </a:bodyPr>
          <a:lstStyle/>
          <a:p>
            <a:pPr algn="just"/>
            <a:r>
              <a:rPr lang="pt-PT"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REDES DE TRANSPORTE  E  FIBRA OPGW    O SAT3  / WASKC   E  O  WACKS</a:t>
            </a:r>
          </a:p>
        </p:txBody>
      </p:sp>
      <p:sp>
        <p:nvSpPr>
          <p:cNvPr id="330" name="Rectângulo arredondado 329"/>
          <p:cNvSpPr/>
          <p:nvPr/>
        </p:nvSpPr>
        <p:spPr>
          <a:xfrm>
            <a:off x="179512" y="548680"/>
            <a:ext cx="8784976" cy="6120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3" name="Rectângulo 332"/>
          <p:cNvSpPr/>
          <p:nvPr/>
        </p:nvSpPr>
        <p:spPr>
          <a:xfrm>
            <a:off x="1475656" y="2060848"/>
            <a:ext cx="4572000" cy="276999"/>
          </a:xfrm>
          <a:prstGeom prst="rect">
            <a:avLst/>
          </a:prstGeom>
        </p:spPr>
        <p:txBody>
          <a:bodyPr>
            <a:spAutoFit/>
          </a:bodyPr>
          <a:lstStyle/>
          <a:p>
            <a:r>
              <a:rPr lang="en-US" sz="1200" dirty="0" smtClean="0"/>
              <a:t>The Cable system is divided into two sub-systems, SAT3 / WASC</a:t>
            </a:r>
            <a:endParaRPr lang="pt-PT" sz="1200" dirty="0"/>
          </a:p>
        </p:txBody>
      </p:sp>
      <p:sp>
        <p:nvSpPr>
          <p:cNvPr id="335" name="Rectângulo 334"/>
          <p:cNvSpPr/>
          <p:nvPr/>
        </p:nvSpPr>
        <p:spPr>
          <a:xfrm>
            <a:off x="1403648" y="2780928"/>
            <a:ext cx="6174432" cy="646331"/>
          </a:xfrm>
          <a:prstGeom prst="rect">
            <a:avLst/>
          </a:prstGeom>
        </p:spPr>
        <p:txBody>
          <a:bodyPr wrap="square">
            <a:spAutoFit/>
          </a:bodyPr>
          <a:lstStyle/>
          <a:p>
            <a:r>
              <a:rPr lang="en-US" sz="1200" dirty="0" smtClean="0"/>
              <a:t>The Cable system is divided into two sub-systems, SAT3 / WASC in the Atlantic Ocean and SAFE in the Indian Ocean. The combined length of the SAT3 / WASC / SAFE system segments measures to an astonishing 28,800km!</a:t>
            </a:r>
            <a:endParaRPr lang="pt-PT" sz="1200" dirty="0"/>
          </a:p>
        </p:txBody>
      </p:sp>
      <p:pic>
        <p:nvPicPr>
          <p:cNvPr id="6145" name="Picture 1"/>
          <p:cNvPicPr>
            <a:picLocks noChangeAspect="1" noChangeArrowheads="1"/>
          </p:cNvPicPr>
          <p:nvPr/>
        </p:nvPicPr>
        <p:blipFill>
          <a:blip r:embed="rId2" cstate="print"/>
          <a:srcRect/>
          <a:stretch>
            <a:fillRect/>
          </a:stretch>
        </p:blipFill>
        <p:spPr bwMode="auto">
          <a:xfrm>
            <a:off x="395536" y="980728"/>
            <a:ext cx="8352928" cy="2520280"/>
          </a:xfrm>
          <a:prstGeom prst="rect">
            <a:avLst/>
          </a:prstGeom>
          <a:noFill/>
          <a:ln w="9525">
            <a:noFill/>
            <a:miter lim="800000"/>
            <a:headEnd/>
            <a:tailEnd/>
          </a:ln>
        </p:spPr>
      </p:pic>
      <p:sp>
        <p:nvSpPr>
          <p:cNvPr id="15" name="Rectângulo 14"/>
          <p:cNvSpPr/>
          <p:nvPr/>
        </p:nvSpPr>
        <p:spPr>
          <a:xfrm>
            <a:off x="179512" y="3501008"/>
            <a:ext cx="8712968" cy="584775"/>
          </a:xfrm>
          <a:prstGeom prst="rect">
            <a:avLst/>
          </a:prstGeom>
        </p:spPr>
        <p:txBody>
          <a:bodyPr wrap="square">
            <a:spAutoFit/>
          </a:bodyPr>
          <a:lstStyle/>
          <a:p>
            <a:pPr algn="just"/>
            <a:r>
              <a:rPr lang="pt-PT" sz="1600" dirty="0" smtClean="0"/>
              <a:t>O Sector da Energia e  Águas pode ,a partir dos pontos de ligação  em Cacuacu e  Luanda (Sambizanga),  integrar a rede  global  de telecomunicações constituída pelos  cabos submarinos SAT3, WASC e WACS:</a:t>
            </a:r>
          </a:p>
        </p:txBody>
      </p:sp>
      <p:sp>
        <p:nvSpPr>
          <p:cNvPr id="16" name="Rectângulo 15"/>
          <p:cNvSpPr/>
          <p:nvPr/>
        </p:nvSpPr>
        <p:spPr>
          <a:xfrm>
            <a:off x="323528" y="4077072"/>
            <a:ext cx="8424936" cy="830997"/>
          </a:xfrm>
          <a:prstGeom prst="rect">
            <a:avLst/>
          </a:prstGeom>
        </p:spPr>
        <p:txBody>
          <a:bodyPr wrap="square">
            <a:spAutoFit/>
          </a:bodyPr>
          <a:lstStyle/>
          <a:p>
            <a:pPr algn="just"/>
            <a:r>
              <a:rPr lang="pt-PT" sz="1600" b="1" dirty="0" smtClean="0"/>
              <a:t>O  Cabo WACS( West  Africa  Cable System):  </a:t>
            </a:r>
            <a:r>
              <a:rPr lang="pt-PT" sz="1600" dirty="0" smtClean="0"/>
              <a:t>com uma capacidade de  </a:t>
            </a:r>
            <a:r>
              <a:rPr lang="en-US" sz="1600" dirty="0" smtClean="0"/>
              <a:t>5.12 </a:t>
            </a:r>
            <a:r>
              <a:rPr lang="en-US" sz="1600" dirty="0" err="1" smtClean="0"/>
              <a:t>Tbit</a:t>
            </a:r>
            <a:r>
              <a:rPr lang="en-US" sz="1600" dirty="0" smtClean="0"/>
              <a:t>/s  o WACS </a:t>
            </a:r>
            <a:r>
              <a:rPr lang="pt-PT" sz="1600" dirty="0" smtClean="0"/>
              <a:t>é  um cabo submarino de Telecomunicações   que interliga a África do sul  com o Reino Unido  através do Atlântico,  passando  pela  África do Sul.</a:t>
            </a:r>
          </a:p>
        </p:txBody>
      </p:sp>
      <p:sp>
        <p:nvSpPr>
          <p:cNvPr id="18" name="Rectângulo 17"/>
          <p:cNvSpPr/>
          <p:nvPr/>
        </p:nvSpPr>
        <p:spPr>
          <a:xfrm>
            <a:off x="323528" y="4941168"/>
            <a:ext cx="8352928" cy="584775"/>
          </a:xfrm>
          <a:prstGeom prst="rect">
            <a:avLst/>
          </a:prstGeom>
        </p:spPr>
        <p:txBody>
          <a:bodyPr wrap="square">
            <a:spAutoFit/>
          </a:bodyPr>
          <a:lstStyle/>
          <a:p>
            <a:pPr algn="just"/>
            <a:r>
              <a:rPr lang="pt-PT" sz="1600" b="1" dirty="0" smtClean="0"/>
              <a:t>O  STA3</a:t>
            </a:r>
            <a:r>
              <a:rPr lang="pt-PT" sz="1600" dirty="0" smtClean="0"/>
              <a:t>( South Atlanic  Telecomunications Cable 3)</a:t>
            </a:r>
            <a:r>
              <a:rPr lang="pt-PT" sz="1600" b="1" dirty="0" smtClean="0"/>
              <a:t>/</a:t>
            </a:r>
            <a:r>
              <a:rPr lang="pt-PT" sz="1600" dirty="0" smtClean="0"/>
              <a:t> </a:t>
            </a:r>
            <a:r>
              <a:rPr lang="pt-PT" sz="1600" b="1" dirty="0" smtClean="0"/>
              <a:t>WASC</a:t>
            </a:r>
            <a:r>
              <a:rPr lang="pt-PT" sz="1600" dirty="0" smtClean="0"/>
              <a:t>( West  Africa Submarine Cable) : é um cabo submarino que, passa pelo Atlântico interligando o Portugal  com África do Sul. </a:t>
            </a:r>
          </a:p>
        </p:txBody>
      </p:sp>
      <p:sp>
        <p:nvSpPr>
          <p:cNvPr id="21" name="Rectângulo 20"/>
          <p:cNvSpPr/>
          <p:nvPr/>
        </p:nvSpPr>
        <p:spPr>
          <a:xfrm>
            <a:off x="323528" y="5517232"/>
            <a:ext cx="8424936" cy="830997"/>
          </a:xfrm>
          <a:prstGeom prst="rect">
            <a:avLst/>
          </a:prstGeom>
        </p:spPr>
        <p:txBody>
          <a:bodyPr wrap="square">
            <a:spAutoFit/>
          </a:bodyPr>
          <a:lstStyle/>
          <a:p>
            <a:pPr algn="just"/>
            <a:r>
              <a:rPr lang="pt-PT" sz="1600" dirty="0" smtClean="0"/>
              <a:t>A ligação Europa África do Sul tem  uma capacidade de 120 Gigabits,  seja mais de 80%  de todos  os pacotes de Voz, Faxe e internet, trafegando entre os dois  continentes ,   seja  5, 8 milhão  de chamadas telefónicas, 1.45 064 kb/s   de canais de dados ou 2.304 canais de televisão.                     </a:t>
            </a:r>
          </a:p>
        </p:txBody>
      </p:sp>
      <p:sp>
        <p:nvSpPr>
          <p:cNvPr id="12" name="Rectângulo 11"/>
          <p:cNvSpPr/>
          <p:nvPr/>
        </p:nvSpPr>
        <p:spPr>
          <a:xfrm>
            <a:off x="2771800" y="6309320"/>
            <a:ext cx="3374257" cy="338554"/>
          </a:xfrm>
          <a:prstGeom prst="rect">
            <a:avLst/>
          </a:prstGeom>
        </p:spPr>
        <p:txBody>
          <a:bodyPr wrap="none">
            <a:spAutoFit/>
          </a:bodyPr>
          <a:lstStyle/>
          <a:p>
            <a:r>
              <a:rPr lang="pt-PT" sz="1600" dirty="0" smtClean="0"/>
              <a:t>(Fonte:http://www.cmcnetworks.net).</a:t>
            </a:r>
            <a:endParaRPr lang="pt-PT"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539552" y="2348880"/>
            <a:ext cx="7056784" cy="461665"/>
          </a:xfrm>
          <a:prstGeom prst="rect">
            <a:avLst/>
          </a:prstGeom>
          <a:noFill/>
          <a:ln>
            <a:noFill/>
          </a:ln>
        </p:spPr>
        <p:style>
          <a:lnRef idx="1">
            <a:schemeClr val="accent6"/>
          </a:lnRef>
          <a:fillRef idx="1002">
            <a:schemeClr val="lt2"/>
          </a:fillRef>
          <a:effectRef idx="2">
            <a:schemeClr val="accent6"/>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INTRODUÇÃO: CONCEITO da TECNOLOGIA OPGW</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CaixaDeTexto 7"/>
          <p:cNvSpPr txBox="1"/>
          <p:nvPr/>
        </p:nvSpPr>
        <p:spPr>
          <a:xfrm>
            <a:off x="539552" y="3068960"/>
            <a:ext cx="5904656" cy="461665"/>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ESCOLHER UM BOM PROJECTO OPGW</a:t>
            </a:r>
            <a:endParaRPr lang="pt-PT"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CaixaDeTexto 8"/>
          <p:cNvSpPr txBox="1"/>
          <p:nvPr/>
        </p:nvSpPr>
        <p:spPr>
          <a:xfrm>
            <a:off x="611560" y="4725144"/>
            <a:ext cx="5796136"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CONTRATAR UM BOM  FABRICANTE</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CaixaDeTexto 9"/>
          <p:cNvSpPr txBox="1"/>
          <p:nvPr/>
        </p:nvSpPr>
        <p:spPr>
          <a:xfrm>
            <a:off x="539552" y="3789040"/>
            <a:ext cx="5904656" cy="461665"/>
          </a:xfrm>
          <a:prstGeom prst="rect">
            <a:avLst/>
          </a:prstGeom>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IDENTIFICAR UM BOM SISTEMA OPGW</a:t>
            </a:r>
            <a:endParaRPr lang="pt-PT"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CaixaDeTexto 10"/>
          <p:cNvSpPr txBox="1"/>
          <p:nvPr/>
        </p:nvSpPr>
        <p:spPr>
          <a:xfrm>
            <a:off x="0" y="1700808"/>
            <a:ext cx="9144000"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PAPEL DA FIBRA  ÓPTICA NO SECTOR ELÉCTRICO DE ANGOLA</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CaixaDeTexto 11"/>
          <p:cNvSpPr txBox="1"/>
          <p:nvPr/>
        </p:nvSpPr>
        <p:spPr>
          <a:xfrm>
            <a:off x="611560" y="5373216"/>
            <a:ext cx="8532440"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itchFamily="34" charset="0"/>
              <a:buChar char="•"/>
            </a:pPr>
            <a:r>
              <a:rPr lang="pt-PT"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 TECNOLOGIA OPGW NO SECTOR ELÉCTRICO DE ANGOLA  </a:t>
            </a:r>
            <a:endParaRPr lang="pt-PT" sz="2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CaixaDeTexto 12"/>
          <p:cNvSpPr txBox="1"/>
          <p:nvPr/>
        </p:nvSpPr>
        <p:spPr>
          <a:xfrm>
            <a:off x="611560" y="6021288"/>
            <a:ext cx="5904656" cy="46166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Arial" pitchFamily="34" charset="0"/>
              <a:buChar char="•"/>
            </a:pP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CONCLUSÃO</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 name="Picture 26" descr="http://3.bp.blogspot.com/_w0ccb8-b5t0/S-wXUHiM8iI/AAAAAAAAAOM/jgxsPdXNUKE/s1600/LT1.JPG"/>
          <p:cNvPicPr>
            <a:picLocks noChangeAspect="1" noChangeArrowheads="1"/>
          </p:cNvPicPr>
          <p:nvPr/>
        </p:nvPicPr>
        <p:blipFill>
          <a:blip r:embed="rId2" cstate="print"/>
          <a:srcRect/>
          <a:stretch>
            <a:fillRect/>
          </a:stretch>
        </p:blipFill>
        <p:spPr bwMode="auto">
          <a:xfrm>
            <a:off x="0" y="0"/>
            <a:ext cx="9144000" cy="1700808"/>
          </a:xfrm>
          <a:prstGeom prst="rect">
            <a:avLst/>
          </a:prstGeom>
          <a:noFill/>
        </p:spPr>
      </p:pic>
      <p:sp>
        <p:nvSpPr>
          <p:cNvPr id="31" name="CaixaDeTexto 30"/>
          <p:cNvSpPr txBox="1"/>
          <p:nvPr/>
        </p:nvSpPr>
        <p:spPr>
          <a:xfrm>
            <a:off x="1547664" y="476672"/>
            <a:ext cx="5832648" cy="1200329"/>
          </a:xfrm>
          <a:prstGeom prst="rect">
            <a:avLst/>
          </a:prstGeom>
          <a:noFill/>
          <a:ln>
            <a:noFill/>
          </a:ln>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pt-PT" sz="2400" dirty="0" smtClean="0"/>
              <a:t/>
            </a:r>
            <a:br>
              <a:rPr lang="pt-PT" sz="2400" dirty="0" smtClean="0"/>
            </a:br>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REPÚBLICA DE ANGOLA</a:t>
            </a:r>
            <a:endParaRPr lang="pt-PT" sz="2400"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r>
              <a:rPr lang="pt-PT" sz="24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MINISTÉRIO DA ENERGIA E ÁGUAS</a:t>
            </a:r>
            <a:endParaRPr lang="pt-PT" sz="2400"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305" y="88404"/>
            <a:ext cx="1006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9144000"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CONCLUSÃO</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ângulo arredondado 4"/>
          <p:cNvSpPr/>
          <p:nvPr/>
        </p:nvSpPr>
        <p:spPr>
          <a:xfrm>
            <a:off x="179512" y="548680"/>
            <a:ext cx="8784976" cy="60932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aixaDeTexto 5"/>
          <p:cNvSpPr txBox="1"/>
          <p:nvPr/>
        </p:nvSpPr>
        <p:spPr>
          <a:xfrm>
            <a:off x="539552" y="692696"/>
            <a:ext cx="7848872" cy="8710077"/>
          </a:xfrm>
          <a:prstGeom prst="rect">
            <a:avLst/>
          </a:prstGeom>
          <a:noFill/>
        </p:spPr>
        <p:txBody>
          <a:bodyPr wrap="square" rtlCol="0">
            <a:spAutoFit/>
          </a:bodyPr>
          <a:lstStyle/>
          <a:p>
            <a:pPr algn="just"/>
            <a:r>
              <a:rPr lang="pt-PT" sz="1200" dirty="0" smtClean="0"/>
              <a:t> </a:t>
            </a:r>
            <a:r>
              <a:rPr lang="pt-PT" sz="1600" dirty="0" smtClean="0"/>
              <a:t>A tomada de decisão para implementar a tecnologia  OPGW em linhas de transporte de energia,  pressupõe  a observação prévia de  alguns requisitos técnicos relativos  à qualidade do Projecto, à fidelidade do Sistema e à competência do Fabricante, que são   factores   agregadores de valores de extrema importância  na  consecução do  empreendimento.</a:t>
            </a:r>
          </a:p>
          <a:p>
            <a:pPr algn="just"/>
            <a:endParaRPr lang="pt-PT" sz="1600" dirty="0" smtClean="0"/>
          </a:p>
          <a:p>
            <a:pPr algn="just"/>
            <a:r>
              <a:rPr lang="pt-PT" sz="1600" dirty="0" smtClean="0"/>
              <a:t>A  adequação  tecnológico da Infra-estrutura de Cabo OPGW instalado,  permite Implementar   redes convergentes utilizando novas tecnologias de  comunicação, além de abrir  novos caminhos de valorização e rentabilização de investimentos  realizados através de parcerias estratégicas com operadora de telecomunicações.</a:t>
            </a:r>
          </a:p>
          <a:p>
            <a:pPr algn="just"/>
            <a:endParaRPr lang="pt-PT" sz="1600" dirty="0"/>
          </a:p>
          <a:p>
            <a:pPr algn="just"/>
            <a:r>
              <a:rPr lang="pt-PT" sz="1600" dirty="0" smtClean="0"/>
              <a:t>Saber escolher um bom Projecto OPGW, saber identificar  um bom Sistema OPGW, e saber contratar um bom Fabricante OPGW,   significa  acima de tudo, saber  criar condições favoráveis de oportunidade de negocio  em que as  concessionárias poderão aumentar suas  fontes de receitas, entrando no mercado de telecomunicações,  por intermédio de algumas parcerias estratégicas celebradas com algumas operadoras credenciadas em serviços de telecomunicações credenciadas, podendo essas   se  materializarem  por:</a:t>
            </a:r>
          </a:p>
          <a:p>
            <a:pPr lvl="2" algn="just">
              <a:buFont typeface="Arial" pitchFamily="34" charset="0"/>
              <a:buChar char="•"/>
            </a:pPr>
            <a:endParaRPr lang="pt-PT" sz="1600" dirty="0" smtClean="0"/>
          </a:p>
          <a:p>
            <a:pPr lvl="2" algn="just">
              <a:buFont typeface="Arial" pitchFamily="34" charset="0"/>
              <a:buChar char="•"/>
            </a:pPr>
            <a:r>
              <a:rPr lang="pt-PT" sz="1600" dirty="0" smtClean="0"/>
              <a:t> Locação do direito de passagem, com a estrita observância de condições de segurança inerentes  a  determinados serviços críticos como Tele Protecção, scada, telecomando,  etc.</a:t>
            </a:r>
          </a:p>
          <a:p>
            <a:pPr lvl="2" algn="just">
              <a:buFont typeface="Arial" pitchFamily="34" charset="0"/>
              <a:buChar char="•"/>
            </a:pPr>
            <a:r>
              <a:rPr lang="pt-PT" sz="1600" dirty="0" smtClean="0"/>
              <a:t>Instalação de  infra-estrutura passiva (chamada fibra apagada ou escura);</a:t>
            </a:r>
          </a:p>
          <a:p>
            <a:pPr lvl="2" algn="just">
              <a:buFont typeface="Arial" pitchFamily="34" charset="0"/>
              <a:buChar char="•"/>
            </a:pPr>
            <a:r>
              <a:rPr lang="pt-PT" sz="1600" dirty="0" smtClean="0"/>
              <a:t>Construção e operação de facilidades  para operadoras de telecomunicações;</a:t>
            </a:r>
          </a:p>
          <a:p>
            <a:pPr lvl="2" algn="just">
              <a:buFont typeface="Arial" pitchFamily="34" charset="0"/>
              <a:buChar char="•"/>
            </a:pPr>
            <a:r>
              <a:rPr lang="pt-PT" sz="1600" dirty="0" smtClean="0"/>
              <a:t>Oferta de serviços específicos;</a:t>
            </a:r>
          </a:p>
          <a:p>
            <a:pPr lvl="2" algn="just">
              <a:buFont typeface="Arial" pitchFamily="34" charset="0"/>
              <a:buChar char="•"/>
            </a:pPr>
            <a:r>
              <a:rPr lang="pt-PT" sz="1600" dirty="0" smtClean="0"/>
              <a:t>Oferta de serviços ao consumidor final.</a:t>
            </a:r>
          </a:p>
          <a:p>
            <a:pPr lvl="2" algn="just">
              <a:buFont typeface="Arial" pitchFamily="34" charset="0"/>
              <a:buChar char="•"/>
            </a:pPr>
            <a:endParaRPr lang="pt-PT" sz="1600" dirty="0" smtClean="0"/>
          </a:p>
          <a:p>
            <a:pPr lvl="2" algn="just">
              <a:buFont typeface="Arial" pitchFamily="34" charset="0"/>
              <a:buChar char="•"/>
            </a:pPr>
            <a:endParaRPr lang="pt-PT" sz="1600" dirty="0" smtClean="0"/>
          </a:p>
          <a:p>
            <a:pPr algn="just"/>
            <a:endParaRPr lang="pt-PT" sz="1600" dirty="0"/>
          </a:p>
          <a:p>
            <a:pPr algn="just"/>
            <a:endParaRPr lang="pt-PT" sz="1600" dirty="0" smtClean="0"/>
          </a:p>
          <a:p>
            <a:pPr algn="just"/>
            <a:r>
              <a:rPr lang="pt-PT" sz="1600" dirty="0" smtClean="0"/>
              <a:t>  </a:t>
            </a:r>
          </a:p>
          <a:p>
            <a:pPr algn="just"/>
            <a:endParaRPr lang="pt-PT" sz="1600" dirty="0" smtClean="0"/>
          </a:p>
          <a:p>
            <a:pPr algn="just"/>
            <a:endParaRPr lang="pt-PT" sz="1600" dirty="0" smtClean="0"/>
          </a:p>
          <a:p>
            <a:pPr algn="just"/>
            <a:endParaRPr lang="pt-PT" sz="1600" dirty="0" smtClean="0"/>
          </a:p>
          <a:p>
            <a:pPr algn="just"/>
            <a:endParaRPr lang="pt-PT" sz="1600" dirty="0" smtClean="0"/>
          </a:p>
          <a:p>
            <a:pPr algn="just"/>
            <a:endParaRPr lang="pt-PT" sz="1600" dirty="0" smtClean="0"/>
          </a:p>
          <a:p>
            <a:pPr algn="just"/>
            <a:endParaRPr lang="pt-PT"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95536" y="1412776"/>
            <a:ext cx="8208912" cy="3477875"/>
          </a:xfrm>
          <a:prstGeom prst="rect">
            <a:avLst/>
          </a:prstGeom>
          <a:noFill/>
        </p:spPr>
        <p:txBody>
          <a:bodyPr wrap="square" rtlCol="0">
            <a:spAutoFit/>
          </a:bodyPr>
          <a:lstStyle/>
          <a:p>
            <a:pPr algn="just"/>
            <a:r>
              <a:rPr lang="pt-PT" sz="1600" dirty="0" smtClean="0"/>
              <a:t>                                                  </a:t>
            </a:r>
            <a:r>
              <a:rPr lang="pt-PT" sz="4400" dirty="0" smtClean="0"/>
              <a:t>MUITO OBRIGADO </a:t>
            </a:r>
          </a:p>
          <a:p>
            <a:pPr algn="just"/>
            <a:endParaRPr lang="pt-PT" sz="4400" dirty="0"/>
          </a:p>
          <a:p>
            <a:pPr algn="just"/>
            <a:r>
              <a:rPr lang="pt-PT" sz="4400" dirty="0" smtClean="0"/>
              <a:t>                          PELA </a:t>
            </a:r>
          </a:p>
          <a:p>
            <a:pPr algn="just"/>
            <a:endParaRPr lang="pt-PT" sz="4400" dirty="0"/>
          </a:p>
          <a:p>
            <a:pPr algn="just"/>
            <a:r>
              <a:rPr lang="pt-PT" sz="4400" dirty="0" smtClean="0"/>
              <a:t>                       ATENÇÃO</a:t>
            </a:r>
            <a:endParaRPr lang="pt-PT" sz="4400" dirty="0"/>
          </a:p>
        </p:txBody>
      </p:sp>
      <p:sp>
        <p:nvSpPr>
          <p:cNvPr id="5" name="Rectângulo arredondado 4"/>
          <p:cNvSpPr/>
          <p:nvPr/>
        </p:nvSpPr>
        <p:spPr>
          <a:xfrm>
            <a:off x="179512" y="548680"/>
            <a:ext cx="8784976" cy="5760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ângulo arredondado 5"/>
          <p:cNvSpPr/>
          <p:nvPr/>
        </p:nvSpPr>
        <p:spPr>
          <a:xfrm>
            <a:off x="179512" y="548680"/>
            <a:ext cx="8784976" cy="6120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47" name="CaixaDeTexto 46"/>
          <p:cNvSpPr txBox="1"/>
          <p:nvPr/>
        </p:nvSpPr>
        <p:spPr>
          <a:xfrm>
            <a:off x="1907704" y="620688"/>
            <a:ext cx="6696744" cy="3539430"/>
          </a:xfrm>
          <a:prstGeom prst="rect">
            <a:avLst/>
          </a:prstGeom>
          <a:noFill/>
        </p:spPr>
        <p:txBody>
          <a:bodyPr wrap="square" rtlCol="0">
            <a:spAutoFit/>
          </a:bodyPr>
          <a:lstStyle/>
          <a:p>
            <a:pPr algn="just"/>
            <a:r>
              <a:rPr lang="pt-PT" sz="1600" dirty="0" smtClean="0"/>
              <a:t> A génese do conceito da Fibra óptica  está  intimamente ligada  a fenómenos  da física óptica  referentes a propagação e a interacção da luz no meio ambiente cujas primeiras  demonstrações  cientificamente comprovadas  datam  dos séculos  XVIII  e XIX  aquando :</a:t>
            </a:r>
          </a:p>
          <a:p>
            <a:pPr algn="just"/>
            <a:endParaRPr lang="pt-PT" sz="1600" dirty="0" smtClean="0"/>
          </a:p>
          <a:p>
            <a:pPr lvl="1" algn="just">
              <a:buFont typeface="Arial" pitchFamily="34" charset="0"/>
              <a:buChar char="•"/>
            </a:pPr>
            <a:r>
              <a:rPr lang="pt-PT" sz="1600" dirty="0" smtClean="0"/>
              <a:t> da descoberta em 1620, pelo Matemático e astrónomo holandês Snell Descartes  de uma relação para calcular o anglo de desvios dos raios  solares.</a:t>
            </a:r>
          </a:p>
          <a:p>
            <a:pPr lvl="1" algn="just">
              <a:buFont typeface="Arial" pitchFamily="34" charset="0"/>
              <a:buChar char="•"/>
            </a:pPr>
            <a:endParaRPr lang="pt-PT" sz="1600" dirty="0" smtClean="0"/>
          </a:p>
          <a:p>
            <a:pPr lvl="1" algn="just">
              <a:buFont typeface="Arial" pitchFamily="34" charset="0"/>
              <a:buChar char="•"/>
            </a:pPr>
            <a:r>
              <a:rPr lang="pt-PT" sz="1600" dirty="0" smtClean="0"/>
              <a:t> da invenção em 1794, pelo Francês Claude Chappe, do primeiro Telégrafo  Óptico cujo principio de funcionamento dependia de dois semáforos e do binóculo para a transmissão das informações entre dois torres  distante de 10 a 25 Km.</a:t>
            </a:r>
          </a:p>
          <a:p>
            <a:pPr lvl="1" algn="just">
              <a:buFont typeface="Arial" pitchFamily="34" charset="0"/>
              <a:buChar char="•"/>
            </a:pPr>
            <a:endParaRPr lang="pt-PT" sz="1600" dirty="0" smtClean="0"/>
          </a:p>
        </p:txBody>
      </p:sp>
      <p:sp>
        <p:nvSpPr>
          <p:cNvPr id="51" name="CaixaDeTexto 50"/>
          <p:cNvSpPr txBox="1"/>
          <p:nvPr/>
        </p:nvSpPr>
        <p:spPr>
          <a:xfrm>
            <a:off x="2195736" y="4725144"/>
            <a:ext cx="6448230" cy="1815882"/>
          </a:xfrm>
          <a:prstGeom prst="rect">
            <a:avLst/>
          </a:prstGeom>
          <a:noFill/>
        </p:spPr>
        <p:txBody>
          <a:bodyPr wrap="square" rtlCol="0">
            <a:spAutoFit/>
          </a:bodyPr>
          <a:lstStyle/>
          <a:p>
            <a:pPr algn="just"/>
            <a:endParaRPr lang="pt-PT" sz="1600" dirty="0" smtClean="0"/>
          </a:p>
          <a:p>
            <a:pPr algn="just"/>
            <a:r>
              <a:rPr lang="pt-PT" sz="1600" dirty="0" smtClean="0"/>
              <a:t>Mas   toda a literatura especializada  sobre a matéria, concordar-se em atribuir a paternidade da expressão ´”Fibra  Óptica” ao Dr.   Narinder Singh Kapany, Físico Indiano que, em 1952,  desenvolveu os primeiros planos para a produção do sinal  LASER,  aplicando os princípios electromagnéticos  de propagação da luz  incidindo sobre  vidros, cuja primeira produção industrial em termos de  cabos de fibra óptica começou apenas em 1970.</a:t>
            </a:r>
            <a:endParaRPr lang="pt-PT" sz="1600" dirty="0"/>
          </a:p>
        </p:txBody>
      </p:sp>
      <p:pic>
        <p:nvPicPr>
          <p:cNvPr id="52" name="Picture 8" descr="http://t1.gstatic.com/images?q=tbn:ANd9GcRmhoJS0nsnVBqGnOF_dc4815n19_RaQ2VNmq45J0xKpzvG-MtaDaAYygWc"/>
          <p:cNvPicPr>
            <a:picLocks noChangeAspect="1" noChangeArrowheads="1"/>
          </p:cNvPicPr>
          <p:nvPr/>
        </p:nvPicPr>
        <p:blipFill>
          <a:blip r:embed="rId2" cstate="print"/>
          <a:srcRect/>
          <a:stretch>
            <a:fillRect/>
          </a:stretch>
        </p:blipFill>
        <p:spPr bwMode="auto">
          <a:xfrm>
            <a:off x="395536" y="2924944"/>
            <a:ext cx="1512168" cy="1152128"/>
          </a:xfrm>
          <a:prstGeom prst="rect">
            <a:avLst/>
          </a:prstGeom>
          <a:noFill/>
        </p:spPr>
      </p:pic>
      <p:sp>
        <p:nvSpPr>
          <p:cNvPr id="53" name="CaixaDeTexto 52"/>
          <p:cNvSpPr txBox="1"/>
          <p:nvPr/>
        </p:nvSpPr>
        <p:spPr>
          <a:xfrm>
            <a:off x="323528" y="4149080"/>
            <a:ext cx="1728192" cy="261610"/>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pPr algn="ctr"/>
            <a:r>
              <a:rPr lang="pt-PT" sz="1100" b="1" dirty="0" smtClean="0"/>
              <a:t>John Tyndall. Físico Inglês</a:t>
            </a:r>
          </a:p>
        </p:txBody>
      </p:sp>
      <p:pic>
        <p:nvPicPr>
          <p:cNvPr id="54" name="Picture 2" descr="http://upload.wikimedia.org/wikipedia/en/5/5a/Narinder_Singh_Kapoor.jpg"/>
          <p:cNvPicPr>
            <a:picLocks noChangeAspect="1" noChangeArrowheads="1"/>
          </p:cNvPicPr>
          <p:nvPr/>
        </p:nvPicPr>
        <p:blipFill>
          <a:blip r:embed="rId3" cstate="print"/>
          <a:srcRect/>
          <a:stretch>
            <a:fillRect/>
          </a:stretch>
        </p:blipFill>
        <p:spPr bwMode="auto">
          <a:xfrm>
            <a:off x="395536" y="5013176"/>
            <a:ext cx="1728192" cy="936104"/>
          </a:xfrm>
          <a:prstGeom prst="rect">
            <a:avLst/>
          </a:prstGeom>
          <a:noFill/>
        </p:spPr>
      </p:pic>
      <p:sp>
        <p:nvSpPr>
          <p:cNvPr id="55" name="CaixaDeTexto 54"/>
          <p:cNvSpPr txBox="1"/>
          <p:nvPr/>
        </p:nvSpPr>
        <p:spPr>
          <a:xfrm>
            <a:off x="395536" y="5949280"/>
            <a:ext cx="1728192" cy="261610"/>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pPr algn="ctr"/>
            <a:r>
              <a:rPr lang="pt-PT" sz="1100" dirty="0" smtClean="0"/>
              <a:t>Dr. </a:t>
            </a:r>
            <a:r>
              <a:rPr lang="pt-PT" sz="1100" b="1" dirty="0" smtClean="0"/>
              <a:t>Narinder Singh Kapany</a:t>
            </a:r>
          </a:p>
        </p:txBody>
      </p:sp>
      <p:pic>
        <p:nvPicPr>
          <p:cNvPr id="34838" name="Picture 22" descr="http://t3.gstatic.com/images?q=tbn:ANd9GcSTRz26ei1HpddJHRo7dACiN5Yjz6QEl9y0bVDv2Q8mt1YGDS7fNm_s_g"/>
          <p:cNvPicPr>
            <a:picLocks noChangeAspect="1" noChangeArrowheads="1"/>
          </p:cNvPicPr>
          <p:nvPr/>
        </p:nvPicPr>
        <p:blipFill>
          <a:blip r:embed="rId4" cstate="print"/>
          <a:srcRect/>
          <a:stretch>
            <a:fillRect/>
          </a:stretch>
        </p:blipFill>
        <p:spPr bwMode="auto">
          <a:xfrm>
            <a:off x="539552" y="980728"/>
            <a:ext cx="1028700" cy="884685"/>
          </a:xfrm>
          <a:prstGeom prst="rect">
            <a:avLst/>
          </a:prstGeom>
          <a:noFill/>
        </p:spPr>
      </p:pic>
      <p:sp>
        <p:nvSpPr>
          <p:cNvPr id="61" name="CaixaDeTexto 60"/>
          <p:cNvSpPr txBox="1"/>
          <p:nvPr/>
        </p:nvSpPr>
        <p:spPr>
          <a:xfrm>
            <a:off x="467544" y="1916832"/>
            <a:ext cx="1152128" cy="261610"/>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1100" b="1" dirty="0" smtClean="0"/>
              <a:t>Claude Chappe</a:t>
            </a:r>
          </a:p>
        </p:txBody>
      </p:sp>
      <p:sp>
        <p:nvSpPr>
          <p:cNvPr id="67" name="Rectângulo 66"/>
          <p:cNvSpPr/>
          <p:nvPr/>
        </p:nvSpPr>
        <p:spPr>
          <a:xfrm>
            <a:off x="1907704" y="3861048"/>
            <a:ext cx="6246440" cy="1077218"/>
          </a:xfrm>
          <a:prstGeom prst="rect">
            <a:avLst/>
          </a:prstGeom>
        </p:spPr>
        <p:txBody>
          <a:bodyPr wrap="square">
            <a:spAutoFit/>
          </a:bodyPr>
          <a:lstStyle/>
          <a:p>
            <a:pPr lvl="1" algn="just">
              <a:buFont typeface="Arial" pitchFamily="34" charset="0"/>
              <a:buChar char="•"/>
            </a:pPr>
            <a:r>
              <a:rPr lang="pt-PT" sz="1600" dirty="0" smtClean="0"/>
              <a:t> do descobrimento do principio de guiamento da luz, pelo Físico inglês John Tyndall que em 1879  demonstrou  como conduzir um feixe de luz por meio dum jeito de água, a partir de um recipiente furado. </a:t>
            </a:r>
            <a:endParaRPr lang="pt-PT" sz="1600" dirty="0"/>
          </a:p>
        </p:txBody>
      </p:sp>
      <p:sp>
        <p:nvSpPr>
          <p:cNvPr id="14" name="CaixaDeTexto 13"/>
          <p:cNvSpPr txBox="1"/>
          <p:nvPr/>
        </p:nvSpPr>
        <p:spPr>
          <a:xfrm>
            <a:off x="0" y="0"/>
            <a:ext cx="5940152"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Introdução: conceito da Tecnologia  OPGW:</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ectângulo 14"/>
          <p:cNvSpPr/>
          <p:nvPr/>
        </p:nvSpPr>
        <p:spPr>
          <a:xfrm>
            <a:off x="5940153" y="188640"/>
            <a:ext cx="3203847" cy="276999"/>
          </a:xfrm>
          <a:prstGeom prst="rect">
            <a:avLst/>
          </a:prstGeom>
        </p:spPr>
        <p:txBody>
          <a:bodyPr wrap="square">
            <a:spAutoFit/>
          </a:bodyPr>
          <a:lstStyle/>
          <a:p>
            <a:r>
              <a:rPr lang="pt-PT"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Conceito, composição e funcionamento</a:t>
            </a:r>
            <a:endParaRPr lang="pt-PT"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5940152"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Introdução: conceito da Tecnologia  OPGW:</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9" name="Picture 5"/>
          <p:cNvPicPr>
            <a:picLocks noChangeAspect="1" noChangeArrowheads="1"/>
          </p:cNvPicPr>
          <p:nvPr/>
        </p:nvPicPr>
        <p:blipFill>
          <a:blip r:embed="rId2" cstate="print"/>
          <a:srcRect/>
          <a:stretch>
            <a:fillRect/>
          </a:stretch>
        </p:blipFill>
        <p:spPr bwMode="auto">
          <a:xfrm>
            <a:off x="214282" y="4429132"/>
            <a:ext cx="3168351" cy="1800200"/>
          </a:xfrm>
          <a:prstGeom prst="rect">
            <a:avLst/>
          </a:prstGeom>
          <a:noFill/>
          <a:ln w="9525">
            <a:noFill/>
            <a:miter lim="800000"/>
            <a:headEnd/>
            <a:tailEnd/>
          </a:ln>
        </p:spPr>
      </p:pic>
      <p:sp>
        <p:nvSpPr>
          <p:cNvPr id="27" name="Rectângulo 26"/>
          <p:cNvSpPr/>
          <p:nvPr/>
        </p:nvSpPr>
        <p:spPr>
          <a:xfrm>
            <a:off x="3563888" y="4005064"/>
            <a:ext cx="5256584" cy="646331"/>
          </a:xfrm>
          <a:prstGeom prst="rect">
            <a:avLst/>
          </a:prstGeom>
        </p:spPr>
        <p:txBody>
          <a:bodyPr wrap="square">
            <a:spAutoFit/>
          </a:bodyPr>
          <a:lstStyle/>
          <a:p>
            <a:pPr algn="just"/>
            <a:endParaRPr lang="pt-PT" sz="1200" dirty="0" smtClean="0"/>
          </a:p>
          <a:p>
            <a:endParaRPr lang="pt-PT" sz="1200" dirty="0" smtClean="0"/>
          </a:p>
          <a:p>
            <a:endParaRPr lang="pt-PT" sz="1200" dirty="0" smtClean="0"/>
          </a:p>
        </p:txBody>
      </p:sp>
      <p:sp>
        <p:nvSpPr>
          <p:cNvPr id="28" name="Rectângulo 27"/>
          <p:cNvSpPr/>
          <p:nvPr/>
        </p:nvSpPr>
        <p:spPr>
          <a:xfrm>
            <a:off x="3966264" y="4714884"/>
            <a:ext cx="5177736" cy="1569660"/>
          </a:xfrm>
          <a:prstGeom prst="rect">
            <a:avLst/>
          </a:prstGeom>
        </p:spPr>
        <p:txBody>
          <a:bodyPr wrap="square">
            <a:spAutoFit/>
          </a:bodyPr>
          <a:lstStyle/>
          <a:p>
            <a:pPr algn="just"/>
            <a:r>
              <a:rPr lang="pt-PT" sz="1600" dirty="0" smtClean="0"/>
              <a:t>A reflexão interna total  ocorre  quando o feixe luminoso  que está no  meio de maior índice de refracção (n2)  passa para  o meio de menor índice de refracção (n1), por exemplo do vidro (comum:1,52 e denso:1,65)  do Cristal (1,65)   ou ainda da água  a 20º C(1,33) para o ar (1,00029) ou o vácuo (1,00000)</a:t>
            </a:r>
            <a:endParaRPr lang="pt-PT" sz="1600" dirty="0"/>
          </a:p>
        </p:txBody>
      </p:sp>
      <p:sp>
        <p:nvSpPr>
          <p:cNvPr id="19" name="Rectângulo 18"/>
          <p:cNvSpPr/>
          <p:nvPr/>
        </p:nvSpPr>
        <p:spPr>
          <a:xfrm>
            <a:off x="3929026" y="785794"/>
            <a:ext cx="5214974" cy="2062103"/>
          </a:xfrm>
          <a:prstGeom prst="rect">
            <a:avLst/>
          </a:prstGeom>
        </p:spPr>
        <p:txBody>
          <a:bodyPr wrap="square">
            <a:spAutoFit/>
          </a:bodyPr>
          <a:lstStyle/>
          <a:p>
            <a:pPr algn="just"/>
            <a:r>
              <a:rPr lang="pt-PT" sz="1600" dirty="0" smtClean="0"/>
              <a:t>A refracção é um fenómeno interessante que acontece com a luz e com qualquer onda electromagnética. </a:t>
            </a:r>
            <a:r>
              <a:rPr lang="pt-PT" sz="1600" i="1" dirty="0" smtClean="0"/>
              <a:t>Refractar</a:t>
            </a:r>
            <a:r>
              <a:rPr lang="pt-PT" sz="1600" dirty="0" smtClean="0"/>
              <a:t> vem da palavra latina que significa "quebrar". A palavra "fractura" também tem a mesma raiz.. Ao se mergulhar um lápis  inclinado dentro de um copo cheio de água, o lápis parecerá "quebrado, de igual forma  é reflectido no ar   o feixe de luz  de uma  lanterna   quando impacta um vidro   com índice de refracção nulo.</a:t>
            </a:r>
            <a:endParaRPr lang="pt-PT" sz="1600" dirty="0"/>
          </a:p>
        </p:txBody>
      </p:sp>
      <p:sp>
        <p:nvSpPr>
          <p:cNvPr id="29" name="Rectângulo 28"/>
          <p:cNvSpPr/>
          <p:nvPr/>
        </p:nvSpPr>
        <p:spPr>
          <a:xfrm>
            <a:off x="3929026" y="2928934"/>
            <a:ext cx="5214974" cy="1815882"/>
          </a:xfrm>
          <a:prstGeom prst="rect">
            <a:avLst/>
          </a:prstGeom>
        </p:spPr>
        <p:txBody>
          <a:bodyPr wrap="square">
            <a:spAutoFit/>
          </a:bodyPr>
          <a:lstStyle/>
          <a:p>
            <a:pPr algn="just"/>
            <a:r>
              <a:rPr lang="pt-PT" sz="1600" dirty="0" smtClean="0"/>
              <a:t>O que acontece, de facto, é que a velocidade da luz muda ao passar de um meio, como o ar, para outro, como a água ou vidro. O efeito disso é o desvio do facho de luz sob um determinado ângulo. O coeficiente de refracção depende da densidade do meio: aquele é maior, quanto mais denso foi o meio, ou seja, menor a velocidade da luz no meio mais denso</a:t>
            </a:r>
            <a:endParaRPr lang="pt-PT" sz="1600" dirty="0"/>
          </a:p>
        </p:txBody>
      </p:sp>
      <p:sp>
        <p:nvSpPr>
          <p:cNvPr id="22" name="Rectângulo 21"/>
          <p:cNvSpPr/>
          <p:nvPr/>
        </p:nvSpPr>
        <p:spPr>
          <a:xfrm>
            <a:off x="-3060848" y="1052736"/>
            <a:ext cx="3456384" cy="461665"/>
          </a:xfrm>
          <a:prstGeom prst="rect">
            <a:avLst/>
          </a:prstGeom>
        </p:spPr>
        <p:txBody>
          <a:bodyPr wrap="square">
            <a:spAutoFit/>
          </a:bodyPr>
          <a:lstStyle/>
          <a:p>
            <a:pPr lvl="1" algn="just"/>
            <a:endParaRPr lang="pt-PT" sz="1200" dirty="0" smtClean="0"/>
          </a:p>
          <a:p>
            <a:pPr lvl="1" algn="just"/>
            <a:r>
              <a:rPr lang="pt-PT" sz="1200" dirty="0" smtClean="0"/>
              <a:t>  </a:t>
            </a:r>
            <a:endParaRPr lang="pt-PT" sz="1200" b="1" dirty="0" smtClean="0"/>
          </a:p>
        </p:txBody>
      </p:sp>
      <p:sp>
        <p:nvSpPr>
          <p:cNvPr id="30" name="Rectângulo 29"/>
          <p:cNvSpPr/>
          <p:nvPr/>
        </p:nvSpPr>
        <p:spPr>
          <a:xfrm>
            <a:off x="276494" y="3645024"/>
            <a:ext cx="1168910" cy="246221"/>
          </a:xfrm>
          <a:prstGeom prst="rect">
            <a:avLst/>
          </a:prstGeom>
        </p:spPr>
        <p:txBody>
          <a:bodyPr wrap="none">
            <a:spAutoFit/>
          </a:bodyPr>
          <a:lstStyle/>
          <a:p>
            <a:pPr algn="just"/>
            <a:r>
              <a:rPr lang="pt-PT" sz="1000" b="1" dirty="0" smtClean="0"/>
              <a:t>n</a:t>
            </a:r>
            <a:r>
              <a:rPr lang="pt-PT" sz="1000" b="1" baseline="-25000" dirty="0" smtClean="0"/>
              <a:t>1</a:t>
            </a:r>
            <a:r>
              <a:rPr lang="pt-PT" sz="1000" b="1" dirty="0" smtClean="0"/>
              <a:t>sen</a:t>
            </a:r>
            <a:r>
              <a:rPr lang="el-GR" sz="1000" b="1" dirty="0" smtClean="0"/>
              <a:t>θ</a:t>
            </a:r>
            <a:r>
              <a:rPr lang="el-GR" sz="1000" b="1" baseline="-25000" dirty="0" smtClean="0"/>
              <a:t>1</a:t>
            </a:r>
            <a:r>
              <a:rPr lang="el-GR" sz="1000" b="1" dirty="0" smtClean="0"/>
              <a:t> = </a:t>
            </a:r>
            <a:r>
              <a:rPr lang="pt-PT" sz="1000" b="1" dirty="0" smtClean="0"/>
              <a:t>n</a:t>
            </a:r>
            <a:r>
              <a:rPr lang="pt-PT" sz="1000" b="1" baseline="-25000" dirty="0" smtClean="0"/>
              <a:t>2</a:t>
            </a:r>
            <a:r>
              <a:rPr lang="pt-PT" sz="1000" b="1" dirty="0" smtClean="0"/>
              <a:t>sen</a:t>
            </a:r>
            <a:r>
              <a:rPr lang="el-GR" sz="1000" b="1" dirty="0" smtClean="0"/>
              <a:t>θ</a:t>
            </a:r>
            <a:r>
              <a:rPr lang="el-GR" sz="1000" b="1" baseline="-25000" dirty="0" smtClean="0"/>
              <a:t>2</a:t>
            </a:r>
            <a:r>
              <a:rPr lang="pt-PT" sz="1000" b="1" baseline="-25000" dirty="0" smtClean="0"/>
              <a:t>, </a:t>
            </a:r>
          </a:p>
        </p:txBody>
      </p:sp>
      <p:sp>
        <p:nvSpPr>
          <p:cNvPr id="31" name="Rectângulo 30"/>
          <p:cNvSpPr/>
          <p:nvPr/>
        </p:nvSpPr>
        <p:spPr>
          <a:xfrm>
            <a:off x="251520" y="3861048"/>
            <a:ext cx="2116285" cy="246221"/>
          </a:xfrm>
          <a:prstGeom prst="rect">
            <a:avLst/>
          </a:prstGeom>
        </p:spPr>
        <p:txBody>
          <a:bodyPr wrap="none">
            <a:spAutoFit/>
          </a:bodyPr>
          <a:lstStyle/>
          <a:p>
            <a:r>
              <a:rPr lang="pt-PT" sz="1000" b="1" dirty="0" smtClean="0"/>
              <a:t>n</a:t>
            </a:r>
            <a:r>
              <a:rPr lang="pt-PT" sz="1000" b="1" baseline="-25000" dirty="0" smtClean="0"/>
              <a:t>1 </a:t>
            </a:r>
            <a:r>
              <a:rPr lang="pt-PT" sz="1000" b="1" dirty="0" smtClean="0"/>
              <a:t>  e   n</a:t>
            </a:r>
            <a:r>
              <a:rPr lang="pt-PT" sz="1000" b="1" baseline="-25000" dirty="0" smtClean="0"/>
              <a:t>2</a:t>
            </a:r>
            <a:r>
              <a:rPr lang="pt-PT" sz="1000" b="1" dirty="0" smtClean="0"/>
              <a:t>  </a:t>
            </a:r>
            <a:r>
              <a:rPr lang="pt-PT" sz="1000" dirty="0" smtClean="0"/>
              <a:t>são os índices de refracção </a:t>
            </a:r>
            <a:endParaRPr lang="pt-PT" sz="1000" dirty="0"/>
          </a:p>
        </p:txBody>
      </p:sp>
      <p:sp>
        <p:nvSpPr>
          <p:cNvPr id="32" name="Rectângulo 31"/>
          <p:cNvSpPr/>
          <p:nvPr/>
        </p:nvSpPr>
        <p:spPr>
          <a:xfrm>
            <a:off x="251520" y="4077072"/>
            <a:ext cx="4572000" cy="246221"/>
          </a:xfrm>
          <a:prstGeom prst="rect">
            <a:avLst/>
          </a:prstGeom>
        </p:spPr>
        <p:txBody>
          <a:bodyPr>
            <a:spAutoFit/>
          </a:bodyPr>
          <a:lstStyle/>
          <a:p>
            <a:r>
              <a:rPr lang="el-GR" sz="1000" b="1" dirty="0" smtClean="0"/>
              <a:t>θ</a:t>
            </a:r>
            <a:r>
              <a:rPr lang="el-GR" sz="1000" b="1" baseline="-25000" dirty="0" smtClean="0"/>
              <a:t>1</a:t>
            </a:r>
            <a:r>
              <a:rPr lang="el-GR" sz="1000" b="1" dirty="0" smtClean="0"/>
              <a:t> </a:t>
            </a:r>
            <a:r>
              <a:rPr lang="pt-PT" sz="1000" b="1" dirty="0" smtClean="0"/>
              <a:t>   e  </a:t>
            </a:r>
            <a:r>
              <a:rPr lang="el-GR" sz="1000" b="1" dirty="0" smtClean="0"/>
              <a:t>θ</a:t>
            </a:r>
            <a:r>
              <a:rPr lang="el-GR" sz="1000" b="1" baseline="-25000" dirty="0" smtClean="0"/>
              <a:t>2</a:t>
            </a:r>
            <a:r>
              <a:rPr lang="pt-PT" sz="1000" b="1" baseline="-25000" dirty="0" smtClean="0"/>
              <a:t>,   </a:t>
            </a:r>
            <a:r>
              <a:rPr lang="pt-PT" sz="1000" dirty="0" smtClean="0"/>
              <a:t>os ângulos de incidência e de refracção</a:t>
            </a:r>
            <a:endParaRPr lang="pt-PT" sz="1000" dirty="0"/>
          </a:p>
        </p:txBody>
      </p:sp>
      <p:sp>
        <p:nvSpPr>
          <p:cNvPr id="33" name="Rectângulo 32"/>
          <p:cNvSpPr/>
          <p:nvPr/>
        </p:nvSpPr>
        <p:spPr>
          <a:xfrm>
            <a:off x="1403648" y="3645024"/>
            <a:ext cx="450764" cy="246221"/>
          </a:xfrm>
          <a:prstGeom prst="rect">
            <a:avLst/>
          </a:prstGeom>
        </p:spPr>
        <p:txBody>
          <a:bodyPr wrap="none">
            <a:spAutoFit/>
          </a:bodyPr>
          <a:lstStyle/>
          <a:p>
            <a:r>
              <a:rPr lang="pt-PT" sz="1000" dirty="0" smtClean="0"/>
              <a:t>onde</a:t>
            </a:r>
            <a:endParaRPr lang="pt-PT" sz="1000" dirty="0"/>
          </a:p>
        </p:txBody>
      </p:sp>
      <p:sp>
        <p:nvSpPr>
          <p:cNvPr id="34" name="Rectângulo 33"/>
          <p:cNvSpPr/>
          <p:nvPr/>
        </p:nvSpPr>
        <p:spPr>
          <a:xfrm>
            <a:off x="5940153" y="188640"/>
            <a:ext cx="3203847" cy="276999"/>
          </a:xfrm>
          <a:prstGeom prst="rect">
            <a:avLst/>
          </a:prstGeom>
        </p:spPr>
        <p:txBody>
          <a:bodyPr wrap="square">
            <a:spAutoFit/>
          </a:bodyPr>
          <a:lstStyle/>
          <a:p>
            <a:r>
              <a:rPr lang="pt-PT"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Conceito, composição e funcionamento</a:t>
            </a:r>
            <a:endParaRPr lang="pt-PT"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3" cstate="print"/>
          <a:srcRect/>
          <a:stretch>
            <a:fillRect/>
          </a:stretch>
        </p:blipFill>
        <p:spPr bwMode="auto">
          <a:xfrm>
            <a:off x="571472" y="857232"/>
            <a:ext cx="2857520"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2" cstate="print"/>
          <a:srcRect/>
          <a:stretch>
            <a:fillRect/>
          </a:stretch>
        </p:blipFill>
        <p:spPr bwMode="auto">
          <a:xfrm>
            <a:off x="251520" y="1772816"/>
            <a:ext cx="4104456" cy="3240360"/>
          </a:xfrm>
          <a:prstGeom prst="rect">
            <a:avLst/>
          </a:prstGeom>
          <a:noFill/>
          <a:ln w="9525">
            <a:noFill/>
            <a:miter lim="800000"/>
            <a:headEnd/>
            <a:tailEnd/>
          </a:ln>
        </p:spPr>
      </p:pic>
      <p:sp>
        <p:nvSpPr>
          <p:cNvPr id="8" name="Rectângulo 7"/>
          <p:cNvSpPr/>
          <p:nvPr/>
        </p:nvSpPr>
        <p:spPr>
          <a:xfrm>
            <a:off x="467544" y="764704"/>
            <a:ext cx="8208912" cy="830997"/>
          </a:xfrm>
          <a:prstGeom prst="rect">
            <a:avLst/>
          </a:prstGeom>
        </p:spPr>
        <p:txBody>
          <a:bodyPr wrap="square">
            <a:spAutoFit/>
          </a:bodyPr>
          <a:lstStyle/>
          <a:p>
            <a:pPr algn="just"/>
            <a:r>
              <a:rPr lang="pt-PT" sz="1600" dirty="0" smtClean="0"/>
              <a:t>De acordo com  o número de modos, ou a quantidade de feixes luminosos  que o ângulo de admissão  e a abertura numérica permitem captar e transmitir,   foi possível classificar   o cabo de fibra óptica em  duas categorias distintas: a Multimodo e a  Mono modo.</a:t>
            </a:r>
          </a:p>
        </p:txBody>
      </p:sp>
      <p:sp>
        <p:nvSpPr>
          <p:cNvPr id="11" name="CaixaDeTexto 10"/>
          <p:cNvSpPr txBox="1"/>
          <p:nvPr/>
        </p:nvSpPr>
        <p:spPr>
          <a:xfrm>
            <a:off x="0" y="0"/>
            <a:ext cx="5940152"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Introdução: conceito da Tecnologia  OPGW:</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ângulo 11"/>
          <p:cNvSpPr/>
          <p:nvPr/>
        </p:nvSpPr>
        <p:spPr>
          <a:xfrm>
            <a:off x="5940153" y="188640"/>
            <a:ext cx="3203847" cy="276999"/>
          </a:xfrm>
          <a:prstGeom prst="rect">
            <a:avLst/>
          </a:prstGeom>
        </p:spPr>
        <p:txBody>
          <a:bodyPr wrap="square">
            <a:spAutoFit/>
          </a:bodyPr>
          <a:lstStyle/>
          <a:p>
            <a:r>
              <a:rPr lang="pt-PT"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Conceito, composição e funcionamento</a:t>
            </a:r>
            <a:endParaRPr lang="pt-PT"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ctângulo 12"/>
          <p:cNvSpPr/>
          <p:nvPr/>
        </p:nvSpPr>
        <p:spPr>
          <a:xfrm>
            <a:off x="4355976" y="1628800"/>
            <a:ext cx="4536504" cy="1015663"/>
          </a:xfrm>
          <a:prstGeom prst="rect">
            <a:avLst/>
          </a:prstGeom>
        </p:spPr>
        <p:txBody>
          <a:bodyPr wrap="square">
            <a:spAutoFit/>
          </a:bodyPr>
          <a:lstStyle/>
          <a:p>
            <a:pPr algn="just"/>
            <a:r>
              <a:rPr lang="pt-PT" sz="1600" dirty="0" smtClean="0"/>
              <a:t>A espécie Multimodo divide-se em duas subespécies: índice degrau ou abrupto, e índice gradual. </a:t>
            </a:r>
          </a:p>
          <a:p>
            <a:pPr algn="just"/>
            <a:endParaRPr lang="pt-PT" sz="1200" dirty="0"/>
          </a:p>
        </p:txBody>
      </p:sp>
      <p:sp>
        <p:nvSpPr>
          <p:cNvPr id="17" name="Rectângulo 16"/>
          <p:cNvSpPr/>
          <p:nvPr/>
        </p:nvSpPr>
        <p:spPr>
          <a:xfrm>
            <a:off x="4355976" y="2708920"/>
            <a:ext cx="4536504" cy="2062103"/>
          </a:xfrm>
          <a:prstGeom prst="rect">
            <a:avLst/>
          </a:prstGeom>
        </p:spPr>
        <p:txBody>
          <a:bodyPr wrap="square">
            <a:spAutoFit/>
          </a:bodyPr>
          <a:lstStyle/>
          <a:p>
            <a:pPr algn="just"/>
            <a:r>
              <a:rPr lang="pt-PT" sz="1600" dirty="0" smtClean="0"/>
              <a:t>Apesar de ter um índice de atenuação muito elevado e uma pequena largura de banda (5 dB/Km 30 MHz.Km) a </a:t>
            </a:r>
            <a:r>
              <a:rPr lang="pt-PT" sz="1600" b="1" dirty="0" smtClean="0"/>
              <a:t>Fibra óptica Multimodo  ID  </a:t>
            </a:r>
            <a:r>
              <a:rPr lang="pt-PT" sz="1600" dirty="0" smtClean="0"/>
              <a:t>caracteriza-se pela a sua grande capacidade de captar energia luminosa, que depende da diferença relativa de índices de refracção,  que é expressa pela abertura numérica que varia tipicamente de 0,2 a 0,4.</a:t>
            </a:r>
            <a:endParaRPr lang="pt-PT" sz="1600" dirty="0"/>
          </a:p>
        </p:txBody>
      </p:sp>
      <p:sp>
        <p:nvSpPr>
          <p:cNvPr id="20" name="Rectângulo arredondado 19"/>
          <p:cNvSpPr/>
          <p:nvPr/>
        </p:nvSpPr>
        <p:spPr>
          <a:xfrm>
            <a:off x="179512" y="548680"/>
            <a:ext cx="8784976" cy="6120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4" name="Rectângulo 13"/>
          <p:cNvSpPr/>
          <p:nvPr/>
        </p:nvSpPr>
        <p:spPr>
          <a:xfrm>
            <a:off x="323528" y="5157192"/>
            <a:ext cx="8388424" cy="923330"/>
          </a:xfrm>
          <a:prstGeom prst="rect">
            <a:avLst/>
          </a:prstGeom>
        </p:spPr>
        <p:txBody>
          <a:bodyPr wrap="square">
            <a:spAutoFit/>
          </a:bodyPr>
          <a:lstStyle/>
          <a:p>
            <a:pPr algn="just"/>
            <a:r>
              <a:rPr lang="pt-PT" dirty="0" smtClean="0"/>
              <a:t>O número de modos elevado causa o fenómeno da dispersão modal, o que reduz significantemente a banda das fibras Multimodo de índice degrau e obriga esse tipo de fibra a ser utilizado somente em pequenas distâncias. </a:t>
            </a:r>
            <a:endParaRPr lang="pt-PT"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1648721"/>
            <a:ext cx="1292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4"/>
          <p:cNvSpPr/>
          <p:nvPr/>
        </p:nvSpPr>
        <p:spPr>
          <a:xfrm>
            <a:off x="0" y="548680"/>
            <a:ext cx="9144000" cy="6120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8" name="CaixaDeTexto 7"/>
          <p:cNvSpPr txBox="1"/>
          <p:nvPr/>
        </p:nvSpPr>
        <p:spPr>
          <a:xfrm>
            <a:off x="0" y="0"/>
            <a:ext cx="5940152"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Introdução: conceito da Tecnologia  OPGW:</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ângulo 8"/>
          <p:cNvSpPr/>
          <p:nvPr/>
        </p:nvSpPr>
        <p:spPr>
          <a:xfrm>
            <a:off x="5940153" y="188640"/>
            <a:ext cx="3203847" cy="276999"/>
          </a:xfrm>
          <a:prstGeom prst="rect">
            <a:avLst/>
          </a:prstGeom>
        </p:spPr>
        <p:txBody>
          <a:bodyPr wrap="square">
            <a:spAutoFit/>
          </a:bodyPr>
          <a:lstStyle/>
          <a:p>
            <a:r>
              <a:rPr lang="pt-PT"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Conceito, composição e funcionamento</a:t>
            </a:r>
            <a:endParaRPr lang="pt-PT"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ctângulo 10"/>
          <p:cNvSpPr/>
          <p:nvPr/>
        </p:nvSpPr>
        <p:spPr>
          <a:xfrm>
            <a:off x="4716016" y="620688"/>
            <a:ext cx="4032448" cy="2308324"/>
          </a:xfrm>
          <a:prstGeom prst="rect">
            <a:avLst/>
          </a:prstGeom>
        </p:spPr>
        <p:txBody>
          <a:bodyPr wrap="square">
            <a:spAutoFit/>
          </a:bodyPr>
          <a:lstStyle/>
          <a:p>
            <a:pPr algn="just"/>
            <a:r>
              <a:rPr lang="pt-PT" sz="1600" b="1" dirty="0" smtClean="0"/>
              <a:t>A fibra óptica Multimodo IG </a:t>
            </a:r>
            <a:r>
              <a:rPr lang="pt-PT" sz="1600" dirty="0" smtClean="0"/>
              <a:t>tem seu núcleo composto por vidros especiais com diferentes valores de índice de refracção, os quais têm o objectivo de diminuir as diferenças de tempos de propagação da luz no núcleo, devido aos vários caminhos possíveis que a luz pode tomar no interior da fibra, diminuindo a dispersão do impulso e aumentando a largura de banda passante da fibra óptica.</a:t>
            </a:r>
            <a:endParaRPr lang="pt-PT" sz="1600" dirty="0"/>
          </a:p>
        </p:txBody>
      </p:sp>
      <p:pic>
        <p:nvPicPr>
          <p:cNvPr id="13" name="Picture 13"/>
          <p:cNvPicPr>
            <a:picLocks noChangeAspect="1" noChangeArrowheads="1"/>
          </p:cNvPicPr>
          <p:nvPr/>
        </p:nvPicPr>
        <p:blipFill>
          <a:blip r:embed="rId2" cstate="print"/>
          <a:srcRect/>
          <a:stretch>
            <a:fillRect/>
          </a:stretch>
        </p:blipFill>
        <p:spPr bwMode="auto">
          <a:xfrm>
            <a:off x="467544" y="764704"/>
            <a:ext cx="4248472" cy="2520280"/>
          </a:xfrm>
          <a:prstGeom prst="rect">
            <a:avLst/>
          </a:prstGeom>
          <a:noFill/>
          <a:ln w="9525">
            <a:noFill/>
            <a:miter lim="800000"/>
            <a:headEnd/>
            <a:tailEnd/>
          </a:ln>
        </p:spPr>
      </p:pic>
      <p:sp>
        <p:nvSpPr>
          <p:cNvPr id="15" name="Rectângulo 14"/>
          <p:cNvSpPr/>
          <p:nvPr/>
        </p:nvSpPr>
        <p:spPr>
          <a:xfrm>
            <a:off x="4716016" y="2924944"/>
            <a:ext cx="4032448" cy="1077218"/>
          </a:xfrm>
          <a:prstGeom prst="rect">
            <a:avLst/>
          </a:prstGeom>
        </p:spPr>
        <p:txBody>
          <a:bodyPr wrap="square">
            <a:spAutoFit/>
          </a:bodyPr>
          <a:lstStyle/>
          <a:p>
            <a:pPr algn="just"/>
            <a:r>
              <a:rPr lang="pt-PT" sz="1600" dirty="0" smtClean="0"/>
              <a:t>A fibra   Óptica Mono   é caracterizada por um núcleo finíssimo (de apenas alguns micrómetros) por onde há apenas um único caminho para a luz, ou seja, apenas um modo:</a:t>
            </a:r>
            <a:endParaRPr lang="pt-PT" sz="1600" dirty="0"/>
          </a:p>
        </p:txBody>
      </p:sp>
      <p:pic>
        <p:nvPicPr>
          <p:cNvPr id="1027" name="Picture 3"/>
          <p:cNvPicPr>
            <a:picLocks noChangeAspect="1" noChangeArrowheads="1"/>
          </p:cNvPicPr>
          <p:nvPr/>
        </p:nvPicPr>
        <p:blipFill>
          <a:blip r:embed="rId3" cstate="print"/>
          <a:srcRect/>
          <a:stretch>
            <a:fillRect/>
          </a:stretch>
        </p:blipFill>
        <p:spPr bwMode="auto">
          <a:xfrm>
            <a:off x="467544" y="3356992"/>
            <a:ext cx="4320479" cy="2376264"/>
          </a:xfrm>
          <a:prstGeom prst="rect">
            <a:avLst/>
          </a:prstGeom>
          <a:noFill/>
          <a:ln w="9525">
            <a:noFill/>
            <a:miter lim="800000"/>
            <a:headEnd/>
            <a:tailEnd/>
          </a:ln>
        </p:spPr>
      </p:pic>
      <p:sp>
        <p:nvSpPr>
          <p:cNvPr id="17" name="Rectângulo 16"/>
          <p:cNvSpPr/>
          <p:nvPr/>
        </p:nvSpPr>
        <p:spPr>
          <a:xfrm>
            <a:off x="4788024" y="4149080"/>
            <a:ext cx="3927380" cy="584775"/>
          </a:xfrm>
          <a:prstGeom prst="rect">
            <a:avLst/>
          </a:prstGeom>
        </p:spPr>
        <p:txBody>
          <a:bodyPr wrap="square">
            <a:spAutoFit/>
          </a:bodyPr>
          <a:lstStyle/>
          <a:p>
            <a:pPr algn="just"/>
            <a:r>
              <a:rPr lang="pt-PT" sz="1600" b="1" dirty="0" smtClean="0"/>
              <a:t>Single Mode </a:t>
            </a:r>
            <a:r>
              <a:rPr lang="pt-PT" sz="1600" dirty="0" smtClean="0"/>
              <a:t>(SM - G.652 ITU-T):Fibra Mono modo a mais  explorada no mondo. </a:t>
            </a:r>
            <a:endParaRPr lang="pt-PT" sz="1600" dirty="0"/>
          </a:p>
        </p:txBody>
      </p:sp>
      <p:sp>
        <p:nvSpPr>
          <p:cNvPr id="18" name="Rectângulo 17"/>
          <p:cNvSpPr/>
          <p:nvPr/>
        </p:nvSpPr>
        <p:spPr>
          <a:xfrm>
            <a:off x="4716016" y="4797152"/>
            <a:ext cx="3999388" cy="830997"/>
          </a:xfrm>
          <a:prstGeom prst="rect">
            <a:avLst/>
          </a:prstGeom>
        </p:spPr>
        <p:txBody>
          <a:bodyPr wrap="square">
            <a:spAutoFit/>
          </a:bodyPr>
          <a:lstStyle/>
          <a:p>
            <a:pPr algn="just"/>
            <a:r>
              <a:rPr lang="pt-PT" sz="1600" b="1" dirty="0" smtClean="0"/>
              <a:t>Dispersion Shifted </a:t>
            </a:r>
            <a:r>
              <a:rPr lang="pt-PT" sz="1600" dirty="0" smtClean="0"/>
              <a:t>(DS - G.653 ITU-T): Fibra sem dispersão. Usada em sistemas WDM e SDH de alta capacidade. </a:t>
            </a:r>
            <a:endParaRPr lang="pt-PT" sz="1600" dirty="0"/>
          </a:p>
        </p:txBody>
      </p:sp>
      <p:sp>
        <p:nvSpPr>
          <p:cNvPr id="12" name="Rectângulo 11"/>
          <p:cNvSpPr/>
          <p:nvPr/>
        </p:nvSpPr>
        <p:spPr>
          <a:xfrm>
            <a:off x="395536" y="5733256"/>
            <a:ext cx="8391306" cy="646331"/>
          </a:xfrm>
          <a:prstGeom prst="rect">
            <a:avLst/>
          </a:prstGeom>
        </p:spPr>
        <p:txBody>
          <a:bodyPr wrap="square">
            <a:spAutoFit/>
          </a:bodyPr>
          <a:lstStyle/>
          <a:p>
            <a:pPr algn="just"/>
            <a:r>
              <a:rPr lang="pt-PT" b="1" dirty="0" smtClean="0"/>
              <a:t>Non Zero Dispersion </a:t>
            </a:r>
            <a:r>
              <a:rPr lang="pt-PT" dirty="0" smtClean="0"/>
              <a:t>(NZD - G.655 ITU-T): Fibra com dispersão baixa, mas não nula, servindo servir de meio termo entre os dois</a:t>
            </a:r>
            <a:endParaRPr lang="pt-PT"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5940152"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Introdução: conceito da Tecnologia  OPGW:</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ângulo 4"/>
          <p:cNvSpPr/>
          <p:nvPr/>
        </p:nvSpPr>
        <p:spPr>
          <a:xfrm>
            <a:off x="5940153" y="188640"/>
            <a:ext cx="3203847" cy="276999"/>
          </a:xfrm>
          <a:prstGeom prst="rect">
            <a:avLst/>
          </a:prstGeom>
        </p:spPr>
        <p:txBody>
          <a:bodyPr wrap="square">
            <a:spAutoFit/>
          </a:bodyPr>
          <a:lstStyle/>
          <a:p>
            <a:r>
              <a:rPr lang="pt-PT"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Aplicação da fibra óptica: caso do minea</a:t>
            </a:r>
            <a:endParaRPr lang="pt-PT"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2" cstate="print"/>
          <a:srcRect/>
          <a:stretch>
            <a:fillRect/>
          </a:stretch>
        </p:blipFill>
        <p:spPr bwMode="auto">
          <a:xfrm>
            <a:off x="1" y="548680"/>
            <a:ext cx="8964488" cy="5904656"/>
          </a:xfrm>
          <a:prstGeom prst="rect">
            <a:avLst/>
          </a:prstGeom>
          <a:noFill/>
          <a:ln w="9525">
            <a:noFill/>
            <a:miter lim="800000"/>
            <a:headEnd/>
            <a:tailEnd/>
          </a:ln>
        </p:spPr>
      </p:pic>
      <p:sp>
        <p:nvSpPr>
          <p:cNvPr id="7" name="Rectângulo 6"/>
          <p:cNvSpPr/>
          <p:nvPr/>
        </p:nvSpPr>
        <p:spPr>
          <a:xfrm>
            <a:off x="467544" y="6519446"/>
            <a:ext cx="7920880" cy="338554"/>
          </a:xfrm>
          <a:prstGeom prst="rect">
            <a:avLst/>
          </a:prstGeom>
        </p:spPr>
        <p:txBody>
          <a:bodyPr wrap="square">
            <a:spAutoFit/>
          </a:bodyPr>
          <a:lstStyle/>
          <a:p>
            <a:pPr algn="just"/>
            <a:r>
              <a:rPr lang="pt-PT" sz="1600" b="1" dirty="0" smtClean="0"/>
              <a:t>6  VPN (Redes Virtuais  Corporativas )  com uma capacidade de 256 IPs Cada ou  1536 IPs</a:t>
            </a:r>
            <a:endParaRPr lang="pt-PT"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ângulo arredondado 12"/>
          <p:cNvSpPr/>
          <p:nvPr/>
        </p:nvSpPr>
        <p:spPr>
          <a:xfrm>
            <a:off x="179512" y="548680"/>
            <a:ext cx="8784976" cy="6120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4" name="CaixaDeTexto 13"/>
          <p:cNvSpPr txBox="1"/>
          <p:nvPr/>
        </p:nvSpPr>
        <p:spPr>
          <a:xfrm>
            <a:off x="467544" y="548680"/>
            <a:ext cx="8064896" cy="1815882"/>
          </a:xfrm>
          <a:prstGeom prst="rect">
            <a:avLst/>
          </a:prstGeom>
          <a:noFill/>
        </p:spPr>
        <p:txBody>
          <a:bodyPr wrap="square" rtlCol="0">
            <a:spAutoFit/>
          </a:bodyPr>
          <a:lstStyle/>
          <a:p>
            <a:pPr algn="just"/>
            <a:endParaRPr lang="pt-PT" sz="1600" dirty="0" smtClean="0"/>
          </a:p>
          <a:p>
            <a:pPr algn="just"/>
            <a:r>
              <a:rPr lang="pt-PT" sz="1600" dirty="0" smtClean="0"/>
              <a:t>O  cabo   Optical Ground Wire , vulgo OPGW é  um cabo multicamadas muito utilizado actualmente em Linhas  aéreas,  cuja dupla  função de pára-raios, para as  Linhas de Transmissão, e do canal de comunicação para as redes de telecomunicações, através  de fibras  ópticas  existentes  no núcleo  do cabo,  torna cada vez mais indispensável  a coabitação,  numa  única infra-estrutura,   de  dois tipos de arquitecturas diferentes e complementares,  permitindo uma  significativa redução de custos de exploração de sistemas instalados.</a:t>
            </a:r>
            <a:endParaRPr lang="pt-PT" sz="1600" dirty="0"/>
          </a:p>
        </p:txBody>
      </p:sp>
      <p:sp>
        <p:nvSpPr>
          <p:cNvPr id="28" name="CaixaDeTexto 27"/>
          <p:cNvSpPr txBox="1"/>
          <p:nvPr/>
        </p:nvSpPr>
        <p:spPr>
          <a:xfrm>
            <a:off x="0" y="0"/>
            <a:ext cx="5868144"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pPr algn="ct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Introdução: conceito da Tecnologia  OPGW</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2529" name="Picture 1"/>
          <p:cNvPicPr>
            <a:picLocks noChangeAspect="1" noChangeArrowheads="1"/>
          </p:cNvPicPr>
          <p:nvPr/>
        </p:nvPicPr>
        <p:blipFill>
          <a:blip r:embed="rId2" cstate="print"/>
          <a:srcRect/>
          <a:stretch>
            <a:fillRect/>
          </a:stretch>
        </p:blipFill>
        <p:spPr bwMode="auto">
          <a:xfrm>
            <a:off x="467544" y="2564904"/>
            <a:ext cx="8280920" cy="3672408"/>
          </a:xfrm>
          <a:prstGeom prst="rect">
            <a:avLst/>
          </a:prstGeom>
          <a:noFill/>
          <a:ln w="9525">
            <a:noFill/>
            <a:miter lim="800000"/>
            <a:headEnd/>
            <a:tailEnd/>
          </a:ln>
        </p:spPr>
      </p:pic>
      <p:sp>
        <p:nvSpPr>
          <p:cNvPr id="49" name="Rectângulo 48"/>
          <p:cNvSpPr/>
          <p:nvPr/>
        </p:nvSpPr>
        <p:spPr>
          <a:xfrm>
            <a:off x="5940153" y="188640"/>
            <a:ext cx="3203847" cy="276999"/>
          </a:xfrm>
          <a:prstGeom prst="rect">
            <a:avLst/>
          </a:prstGeom>
        </p:spPr>
        <p:txBody>
          <a:bodyPr wrap="square">
            <a:spAutoFit/>
          </a:bodyPr>
          <a:lstStyle/>
          <a:p>
            <a:r>
              <a:rPr lang="pt-PT"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Definição  e  composição  do cabo OPGW</a:t>
            </a:r>
            <a:endParaRPr lang="pt-PT"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ângulo arredondado 5"/>
          <p:cNvSpPr/>
          <p:nvPr/>
        </p:nvSpPr>
        <p:spPr>
          <a:xfrm>
            <a:off x="179512" y="548680"/>
            <a:ext cx="8784976" cy="6120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aixaDeTexto 6"/>
          <p:cNvSpPr txBox="1"/>
          <p:nvPr/>
        </p:nvSpPr>
        <p:spPr>
          <a:xfrm>
            <a:off x="395536" y="4149080"/>
            <a:ext cx="8280920" cy="3477875"/>
          </a:xfrm>
          <a:prstGeom prst="rect">
            <a:avLst/>
          </a:prstGeom>
          <a:noFill/>
        </p:spPr>
        <p:txBody>
          <a:bodyPr wrap="square" rtlCol="0">
            <a:spAutoFit/>
          </a:bodyPr>
          <a:lstStyle/>
          <a:p>
            <a:pPr lvl="1" algn="just">
              <a:buFont typeface="Arial" pitchFamily="34" charset="0"/>
              <a:buChar char="•"/>
            </a:pPr>
            <a:endParaRPr lang="pt-PT" sz="1600" dirty="0" smtClean="0"/>
          </a:p>
          <a:p>
            <a:pPr algn="just"/>
            <a:endParaRPr lang="pt-PT" sz="1200" dirty="0" smtClean="0"/>
          </a:p>
          <a:p>
            <a:r>
              <a:rPr lang="pt-PT" sz="1600" b="1" dirty="0" smtClean="0"/>
              <a:t>Instalados  acima  das linhas  de transmissão,  estes cabos executam, simultaneamente,  as funções de :</a:t>
            </a:r>
          </a:p>
          <a:p>
            <a:endParaRPr lang="pt-PT" sz="1600" dirty="0" smtClean="0"/>
          </a:p>
          <a:p>
            <a:pPr marL="457200" lvl="2">
              <a:buFont typeface="Arial" pitchFamily="34" charset="0"/>
              <a:buChar char="•"/>
            </a:pPr>
            <a:r>
              <a:rPr lang="pt-PT" sz="1600" dirty="0" smtClean="0"/>
              <a:t>Conter e proteger as fibras ópticas.</a:t>
            </a:r>
          </a:p>
          <a:p>
            <a:pPr lvl="1">
              <a:buFont typeface="Arial" pitchFamily="34" charset="0"/>
              <a:buChar char="•"/>
            </a:pPr>
            <a:r>
              <a:rPr lang="pt-PT" sz="1600" dirty="0" smtClean="0"/>
              <a:t>  condutor - terra de protecção contra descargas  atmosféricas, provendo um retorno para as correntes de curto-circuito envolvendo a terra ;  além de,</a:t>
            </a:r>
          </a:p>
          <a:p>
            <a:pPr lvl="1">
              <a:buFont typeface="Arial" pitchFamily="34" charset="0"/>
              <a:buChar char="•"/>
            </a:pPr>
            <a:r>
              <a:rPr lang="pt-PT" sz="1600" dirty="0" smtClean="0"/>
              <a:t> providenciar as  interconexões de alta capacidade para  telecomunicações, graças às fibras ópticas em seu interior.</a:t>
            </a:r>
          </a:p>
          <a:p>
            <a:pPr algn="just"/>
            <a:endParaRPr lang="pt-PT" sz="1600" dirty="0" smtClean="0"/>
          </a:p>
          <a:p>
            <a:pPr lvl="1" algn="just">
              <a:buFont typeface="Arial" pitchFamily="34" charset="0"/>
              <a:buChar char="•"/>
            </a:pPr>
            <a:endParaRPr lang="pt-PT" sz="1600" dirty="0"/>
          </a:p>
          <a:p>
            <a:pPr lvl="1" algn="just"/>
            <a:endParaRPr lang="pt-PT" sz="1600" dirty="0" smtClean="0"/>
          </a:p>
          <a:p>
            <a:pPr lvl="1" algn="just">
              <a:buFont typeface="Arial" pitchFamily="34" charset="0"/>
              <a:buChar char="•"/>
            </a:pPr>
            <a:endParaRPr lang="pt-PT" sz="1600" dirty="0"/>
          </a:p>
        </p:txBody>
      </p:sp>
      <p:sp>
        <p:nvSpPr>
          <p:cNvPr id="21" name="CaixaDeTexto 20"/>
          <p:cNvSpPr txBox="1"/>
          <p:nvPr/>
        </p:nvSpPr>
        <p:spPr>
          <a:xfrm>
            <a:off x="467544" y="1052736"/>
            <a:ext cx="288032" cy="276999"/>
          </a:xfrm>
          <a:prstGeom prst="rect">
            <a:avLst/>
          </a:prstGeom>
          <a:noFill/>
        </p:spPr>
        <p:txBody>
          <a:bodyPr wrap="square" rtlCol="0">
            <a:spAutoFit/>
          </a:bodyPr>
          <a:lstStyle/>
          <a:p>
            <a:r>
              <a:rPr lang="pt-PT" sz="1200" b="1" dirty="0" smtClean="0">
                <a:latin typeface="Arial Black" pitchFamily="34" charset="0"/>
              </a:rPr>
              <a:t>1</a:t>
            </a:r>
            <a:endParaRPr lang="pt-PT" sz="1200" b="1" dirty="0">
              <a:latin typeface="Arial Black" pitchFamily="34" charset="0"/>
            </a:endParaRPr>
          </a:p>
        </p:txBody>
      </p:sp>
      <p:sp>
        <p:nvSpPr>
          <p:cNvPr id="22" name="CaixaDeTexto 21"/>
          <p:cNvSpPr txBox="1"/>
          <p:nvPr/>
        </p:nvSpPr>
        <p:spPr>
          <a:xfrm>
            <a:off x="467544" y="2780928"/>
            <a:ext cx="288032" cy="276999"/>
          </a:xfrm>
          <a:prstGeom prst="rect">
            <a:avLst/>
          </a:prstGeom>
          <a:noFill/>
        </p:spPr>
        <p:txBody>
          <a:bodyPr wrap="square" rtlCol="0">
            <a:spAutoFit/>
          </a:bodyPr>
          <a:lstStyle/>
          <a:p>
            <a:r>
              <a:rPr lang="pt-PT" sz="1200" b="1" dirty="0" smtClean="0">
                <a:latin typeface="Arial Black" pitchFamily="34" charset="0"/>
              </a:rPr>
              <a:t>4</a:t>
            </a:r>
            <a:endParaRPr lang="pt-PT" sz="1200" b="1" dirty="0">
              <a:latin typeface="Arial Black" pitchFamily="34" charset="0"/>
            </a:endParaRPr>
          </a:p>
        </p:txBody>
      </p:sp>
      <p:sp>
        <p:nvSpPr>
          <p:cNvPr id="23" name="CaixaDeTexto 22"/>
          <p:cNvSpPr txBox="1"/>
          <p:nvPr/>
        </p:nvSpPr>
        <p:spPr>
          <a:xfrm>
            <a:off x="467544" y="3501008"/>
            <a:ext cx="288032" cy="276999"/>
          </a:xfrm>
          <a:prstGeom prst="rect">
            <a:avLst/>
          </a:prstGeom>
          <a:noFill/>
        </p:spPr>
        <p:txBody>
          <a:bodyPr wrap="square" rtlCol="0">
            <a:spAutoFit/>
          </a:bodyPr>
          <a:lstStyle/>
          <a:p>
            <a:r>
              <a:rPr lang="pt-PT" sz="1200" b="1" dirty="0" smtClean="0">
                <a:latin typeface="Arial Black" pitchFamily="34" charset="0"/>
              </a:rPr>
              <a:t>5</a:t>
            </a:r>
            <a:endParaRPr lang="pt-PT" sz="1200" b="1" dirty="0">
              <a:latin typeface="Arial Black" pitchFamily="34" charset="0"/>
            </a:endParaRPr>
          </a:p>
        </p:txBody>
      </p:sp>
      <p:sp>
        <p:nvSpPr>
          <p:cNvPr id="24" name="CaixaDeTexto 23"/>
          <p:cNvSpPr txBox="1"/>
          <p:nvPr/>
        </p:nvSpPr>
        <p:spPr>
          <a:xfrm>
            <a:off x="467544" y="2204864"/>
            <a:ext cx="288032" cy="276999"/>
          </a:xfrm>
          <a:prstGeom prst="rect">
            <a:avLst/>
          </a:prstGeom>
          <a:noFill/>
        </p:spPr>
        <p:txBody>
          <a:bodyPr wrap="square" rtlCol="0">
            <a:spAutoFit/>
          </a:bodyPr>
          <a:lstStyle/>
          <a:p>
            <a:r>
              <a:rPr lang="pt-PT" sz="1200" b="1" dirty="0" smtClean="0">
                <a:latin typeface="Arial Black" pitchFamily="34" charset="0"/>
              </a:rPr>
              <a:t>3</a:t>
            </a:r>
            <a:endParaRPr lang="pt-PT" sz="1200" b="1" dirty="0">
              <a:latin typeface="Arial Black" pitchFamily="34" charset="0"/>
            </a:endParaRPr>
          </a:p>
        </p:txBody>
      </p:sp>
      <p:sp>
        <p:nvSpPr>
          <p:cNvPr id="25" name="CaixaDeTexto 24"/>
          <p:cNvSpPr txBox="1"/>
          <p:nvPr/>
        </p:nvSpPr>
        <p:spPr>
          <a:xfrm>
            <a:off x="467544" y="1700808"/>
            <a:ext cx="288032" cy="276999"/>
          </a:xfrm>
          <a:prstGeom prst="rect">
            <a:avLst/>
          </a:prstGeom>
          <a:noFill/>
        </p:spPr>
        <p:txBody>
          <a:bodyPr wrap="square" rtlCol="0">
            <a:spAutoFit/>
          </a:bodyPr>
          <a:lstStyle/>
          <a:p>
            <a:r>
              <a:rPr lang="pt-PT" sz="1200" b="1" dirty="0" smtClean="0">
                <a:latin typeface="Arial Black" pitchFamily="34" charset="0"/>
              </a:rPr>
              <a:t>2</a:t>
            </a:r>
            <a:endParaRPr lang="pt-PT" sz="1200" b="1" dirty="0">
              <a:latin typeface="Arial Black" pitchFamily="34" charset="0"/>
            </a:endParaRPr>
          </a:p>
        </p:txBody>
      </p:sp>
      <p:sp>
        <p:nvSpPr>
          <p:cNvPr id="26" name="CaixaDeTexto 25"/>
          <p:cNvSpPr txBox="1"/>
          <p:nvPr/>
        </p:nvSpPr>
        <p:spPr>
          <a:xfrm>
            <a:off x="467544" y="4149080"/>
            <a:ext cx="288032" cy="276999"/>
          </a:xfrm>
          <a:prstGeom prst="rect">
            <a:avLst/>
          </a:prstGeom>
          <a:noFill/>
        </p:spPr>
        <p:txBody>
          <a:bodyPr wrap="square" rtlCol="0">
            <a:spAutoFit/>
          </a:bodyPr>
          <a:lstStyle/>
          <a:p>
            <a:r>
              <a:rPr lang="pt-PT" sz="1200" b="1" dirty="0" smtClean="0">
                <a:latin typeface="Arial Black" pitchFamily="34" charset="0"/>
              </a:rPr>
              <a:t>6</a:t>
            </a:r>
            <a:endParaRPr lang="pt-PT" sz="1200" b="1" dirty="0">
              <a:latin typeface="Arial Black" pitchFamily="34" charset="0"/>
            </a:endParaRPr>
          </a:p>
        </p:txBody>
      </p:sp>
      <p:sp>
        <p:nvSpPr>
          <p:cNvPr id="27" name="CaixaDeTexto 26"/>
          <p:cNvSpPr txBox="1"/>
          <p:nvPr/>
        </p:nvSpPr>
        <p:spPr>
          <a:xfrm>
            <a:off x="827584" y="692696"/>
            <a:ext cx="7776864" cy="830997"/>
          </a:xfrm>
          <a:prstGeom prst="rect">
            <a:avLst/>
          </a:prstGeom>
          <a:noFill/>
        </p:spPr>
        <p:txBody>
          <a:bodyPr wrap="square" rtlCol="0">
            <a:spAutoFit/>
          </a:bodyPr>
          <a:lstStyle/>
          <a:p>
            <a:pPr algn="just"/>
            <a:r>
              <a:rPr lang="pt-PT" sz="1600" dirty="0" smtClean="0"/>
              <a:t>Elemento central  dieléctrico:  colocado no centro do Núcleo  o elemento dieléctrico é um  componente sólido de tracção cuja função é garantir o desempenho mecânico e  térmico do  Cabo   de fibra Óptico.</a:t>
            </a:r>
            <a:endParaRPr lang="pt-PT" sz="1600" dirty="0"/>
          </a:p>
        </p:txBody>
      </p:sp>
      <p:sp>
        <p:nvSpPr>
          <p:cNvPr id="28" name="CaixaDeTexto 27"/>
          <p:cNvSpPr txBox="1"/>
          <p:nvPr/>
        </p:nvSpPr>
        <p:spPr>
          <a:xfrm>
            <a:off x="827584" y="1556792"/>
            <a:ext cx="7704856" cy="584775"/>
          </a:xfrm>
          <a:prstGeom prst="rect">
            <a:avLst/>
          </a:prstGeom>
          <a:noFill/>
        </p:spPr>
        <p:txBody>
          <a:bodyPr wrap="square" rtlCol="0">
            <a:spAutoFit/>
          </a:bodyPr>
          <a:lstStyle/>
          <a:p>
            <a:pPr algn="just"/>
            <a:r>
              <a:rPr lang="pt-PT" sz="1600" dirty="0" smtClean="0"/>
              <a:t>Fibras ópticas : meio de transmissão de ondas electromagnéticos cuja  função consiste em transmitir por refracção  feixes de luz  a longa distância com a maior velocidade possível.</a:t>
            </a:r>
            <a:endParaRPr lang="pt-PT" sz="1600" dirty="0"/>
          </a:p>
        </p:txBody>
      </p:sp>
      <p:sp>
        <p:nvSpPr>
          <p:cNvPr id="29" name="CaixaDeTexto 28"/>
          <p:cNvSpPr txBox="1"/>
          <p:nvPr/>
        </p:nvSpPr>
        <p:spPr>
          <a:xfrm>
            <a:off x="827584" y="2132856"/>
            <a:ext cx="7560840" cy="584775"/>
          </a:xfrm>
          <a:prstGeom prst="rect">
            <a:avLst/>
          </a:prstGeom>
          <a:noFill/>
        </p:spPr>
        <p:txBody>
          <a:bodyPr wrap="square" rtlCol="0">
            <a:spAutoFit/>
          </a:bodyPr>
          <a:lstStyle/>
          <a:p>
            <a:pPr algn="just"/>
            <a:r>
              <a:rPr lang="pt-PT" sz="1600" dirty="0" smtClean="0"/>
              <a:t>Tubo termoplásticos preenchidos com geleia:  tubo de material termoplástico que proporciona maior protecção  mecânica e térmica às fibras ópticas.</a:t>
            </a:r>
            <a:endParaRPr lang="pt-PT" sz="1600" dirty="0"/>
          </a:p>
        </p:txBody>
      </p:sp>
      <p:sp>
        <p:nvSpPr>
          <p:cNvPr id="30" name="CaixaDeTexto 29"/>
          <p:cNvSpPr txBox="1"/>
          <p:nvPr/>
        </p:nvSpPr>
        <p:spPr>
          <a:xfrm>
            <a:off x="827584" y="2708920"/>
            <a:ext cx="5184576" cy="584775"/>
          </a:xfrm>
          <a:prstGeom prst="rect">
            <a:avLst/>
          </a:prstGeom>
          <a:noFill/>
        </p:spPr>
        <p:txBody>
          <a:bodyPr wrap="square" rtlCol="0">
            <a:spAutoFit/>
          </a:bodyPr>
          <a:lstStyle/>
          <a:p>
            <a:pPr algn="just"/>
            <a:r>
              <a:rPr lang="pt-PT" sz="1600" dirty="0" smtClean="0"/>
              <a:t>Fitas de Enfaixamento: maior protecção contra penetração de águas</a:t>
            </a:r>
            <a:r>
              <a:rPr lang="pt-PT" sz="1200" dirty="0" smtClean="0"/>
              <a:t>.</a:t>
            </a:r>
            <a:endParaRPr lang="pt-PT" sz="1200" dirty="0"/>
          </a:p>
        </p:txBody>
      </p:sp>
      <p:sp>
        <p:nvSpPr>
          <p:cNvPr id="31" name="CaixaDeTexto 30"/>
          <p:cNvSpPr txBox="1"/>
          <p:nvPr/>
        </p:nvSpPr>
        <p:spPr>
          <a:xfrm>
            <a:off x="827584" y="3356992"/>
            <a:ext cx="7920880" cy="584775"/>
          </a:xfrm>
          <a:prstGeom prst="rect">
            <a:avLst/>
          </a:prstGeom>
          <a:noFill/>
        </p:spPr>
        <p:txBody>
          <a:bodyPr wrap="square" rtlCol="0">
            <a:spAutoFit/>
          </a:bodyPr>
          <a:lstStyle/>
          <a:p>
            <a:pPr algn="just"/>
            <a:r>
              <a:rPr lang="pt-PT" sz="1600" dirty="0" smtClean="0"/>
              <a:t>Tubo  de Alumínio: maior  protecção contra penetração de águas e descargas  atmosféricas, e curto-circuito.</a:t>
            </a:r>
            <a:endParaRPr lang="pt-PT" sz="1600" dirty="0"/>
          </a:p>
        </p:txBody>
      </p:sp>
      <p:sp>
        <p:nvSpPr>
          <p:cNvPr id="32" name="CaixaDeTexto 31"/>
          <p:cNvSpPr txBox="1"/>
          <p:nvPr/>
        </p:nvSpPr>
        <p:spPr>
          <a:xfrm>
            <a:off x="827584" y="4005064"/>
            <a:ext cx="7776864" cy="584775"/>
          </a:xfrm>
          <a:prstGeom prst="rect">
            <a:avLst/>
          </a:prstGeom>
          <a:noFill/>
        </p:spPr>
        <p:txBody>
          <a:bodyPr wrap="square" rtlCol="0">
            <a:spAutoFit/>
          </a:bodyPr>
          <a:lstStyle/>
          <a:p>
            <a:pPr algn="just"/>
            <a:r>
              <a:rPr lang="pt-PT" sz="1200" dirty="0" smtClean="0"/>
              <a:t>F</a:t>
            </a:r>
            <a:r>
              <a:rPr lang="pt-PT" sz="1600" dirty="0" smtClean="0"/>
              <a:t>ios ACS (Aluminium Cad Steele)/ou de ligas de alumínio: maior protecção contra a oxidação, descargas atmosféricas, e corrosão. </a:t>
            </a:r>
            <a:endParaRPr lang="pt-PT" sz="1600" dirty="0"/>
          </a:p>
        </p:txBody>
      </p:sp>
      <p:sp>
        <p:nvSpPr>
          <p:cNvPr id="18" name="CaixaDeTexto 17"/>
          <p:cNvSpPr txBox="1"/>
          <p:nvPr/>
        </p:nvSpPr>
        <p:spPr>
          <a:xfrm>
            <a:off x="0" y="0"/>
            <a:ext cx="5868144" cy="461665"/>
          </a:xfrm>
          <a:prstGeom prst="rect">
            <a:avLst/>
          </a:prstGeom>
        </p:spPr>
        <p:style>
          <a:lnRef idx="1">
            <a:schemeClr val="accent6"/>
          </a:lnRef>
          <a:fillRef idx="1003">
            <a:schemeClr val="dk1"/>
          </a:fillRef>
          <a:effectRef idx="2">
            <a:schemeClr val="accent6"/>
          </a:effectRef>
          <a:fontRef idx="minor">
            <a:schemeClr val="lt1"/>
          </a:fontRef>
        </p:style>
        <p:txBody>
          <a:bodyPr wrap="square" rtlCol="0">
            <a:spAutoFit/>
          </a:bodyPr>
          <a:lstStyle/>
          <a:p>
            <a:pPr algn="ctr"/>
            <a:r>
              <a:rPr lang="pt-P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Introdução: conceito da Tecnologia  OPGW</a:t>
            </a:r>
            <a:endParaRPr lang="pt-PT"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Rectângulo 18"/>
          <p:cNvSpPr/>
          <p:nvPr/>
        </p:nvSpPr>
        <p:spPr>
          <a:xfrm>
            <a:off x="5940153" y="188640"/>
            <a:ext cx="3203847" cy="276999"/>
          </a:xfrm>
          <a:prstGeom prst="rect">
            <a:avLst/>
          </a:prstGeom>
        </p:spPr>
        <p:txBody>
          <a:bodyPr wrap="square">
            <a:spAutoFit/>
          </a:bodyPr>
          <a:lstStyle/>
          <a:p>
            <a:r>
              <a:rPr lang="pt-PT"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FUNCIONALIDADE  do cabo OPGW</a:t>
            </a:r>
            <a:endParaRPr lang="pt-PT"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7062</TotalTime>
  <Words>2882</Words>
  <Application>Microsoft Office PowerPoint</Application>
  <PresentationFormat>Apresentação no Ecrã (4:3)</PresentationFormat>
  <Paragraphs>386</Paragraphs>
  <Slides>25</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25</vt:i4>
      </vt:variant>
    </vt:vector>
  </HeadingPairs>
  <TitlesOfParts>
    <vt:vector size="29" baseType="lpstr">
      <vt:lpstr>Arial</vt:lpstr>
      <vt:lpstr>Arial Black</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marcolinoy</dc:creator>
  <cp:lastModifiedBy>marcolinoy</cp:lastModifiedBy>
  <cp:revision>153</cp:revision>
  <cp:lastPrinted>2011-06-24T08:00:58Z</cp:lastPrinted>
  <dcterms:created xsi:type="dcterms:W3CDTF">2011-06-09T06:57:40Z</dcterms:created>
  <dcterms:modified xsi:type="dcterms:W3CDTF">2018-09-24T08:13:35Z</dcterms:modified>
</cp:coreProperties>
</file>